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Montserrat Bold" charset="1" panose="00000800000000000000"/>
      <p:regular r:id="rId35"/>
    </p:embeddedFont>
    <p:embeddedFont>
      <p:font typeface="Montserrat" charset="1" panose="00000500000000000000"/>
      <p:regular r:id="rId36"/>
    </p:embeddedFont>
    <p:embeddedFont>
      <p:font typeface="Open Sans 2" charset="1" panose="020B0606030504020204"/>
      <p:regular r:id="rId37"/>
    </p:embeddedFont>
    <p:embeddedFont>
      <p:font typeface="Open Sans 1 Bold" charset="1" panose="00000000000000000000"/>
      <p:regular r:id="rId42"/>
    </p:embeddedFont>
    <p:embeddedFont>
      <p:font typeface="Open Sans 2 Bold" charset="1" panose="020B0806030504020204"/>
      <p:regular r:id="rId43"/>
    </p:embeddedFont>
    <p:embeddedFont>
      <p:font typeface="Open Sans 2 Italics" charset="1" panose="020B0606030504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Masters/notesMaster1.xml" Type="http://schemas.openxmlformats.org/officeDocument/2006/relationships/notesMaster"/><Relationship Id="rId39" Target="theme/theme2.xml" Type="http://schemas.openxmlformats.org/officeDocument/2006/relationships/theme"/><Relationship Id="rId4" Target="theme/theme1.xml" Type="http://schemas.openxmlformats.org/officeDocument/2006/relationships/theme"/><Relationship Id="rId40" Target="notesSlides/notesSlide1.xml" Type="http://schemas.openxmlformats.org/officeDocument/2006/relationships/notesSlide"/><Relationship Id="rId41" Target="notesSlides/notesSlide2.xml" Type="http://schemas.openxmlformats.org/officeDocument/2006/relationships/notes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Corregir secuencia de objetivos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Corregir secuencia de objetivos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4.png" Type="http://schemas.openxmlformats.org/officeDocument/2006/relationships/image"/><Relationship Id="rId5" Target="../embeddings/oleObject1.bin" Type="http://schemas.openxmlformats.org/officeDocument/2006/relationships/oleObject"/><Relationship Id="rId6" Target="../media/image3.png" Type="http://schemas.openxmlformats.org/officeDocument/2006/relationships/image"/><Relationship Id="rId7" Target="../media/image1.pn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Relationship Id="rId6" Target="../media/image37.png" Type="http://schemas.openxmlformats.org/officeDocument/2006/relationships/image"/><Relationship Id="rId7" Target="../embeddings/oleObject2.bin" Type="http://schemas.openxmlformats.org/officeDocument/2006/relationships/oleObject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svg" Type="http://schemas.openxmlformats.org/officeDocument/2006/relationships/image"/><Relationship Id="rId12" Target="../media/image50.png" Type="http://schemas.openxmlformats.org/officeDocument/2006/relationships/image"/><Relationship Id="rId13" Target="../media/image3.png" Type="http://schemas.openxmlformats.org/officeDocument/2006/relationships/image"/><Relationship Id="rId14" Target="../media/image1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3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8.png" Type="http://schemas.openxmlformats.org/officeDocument/2006/relationships/image"/><Relationship Id="rId5" Target="../media/image3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Relationship Id="rId6" Target="../media/image59.jpeg" Type="http://schemas.openxmlformats.org/officeDocument/2006/relationships/image"/><Relationship Id="rId7" Target="../media/VAG6UNhRYdo.mp4" Type="http://schemas.openxmlformats.org/officeDocument/2006/relationships/video"/><Relationship Id="rId8" Target="../media/VAG6UNhRYdo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3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68.png" Type="http://schemas.openxmlformats.org/officeDocument/2006/relationships/image"/><Relationship Id="rId5" Target="../embeddings/oleObject3.bin" Type="http://schemas.openxmlformats.org/officeDocument/2006/relationships/oleObject"/><Relationship Id="rId6" Target="../media/image69.png" Type="http://schemas.openxmlformats.org/officeDocument/2006/relationships/image"/><Relationship Id="rId7" Target="../embeddings/oleObject4.bin" Type="http://schemas.openxmlformats.org/officeDocument/2006/relationships/oleObjec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png" Type="http://schemas.openxmlformats.org/officeDocument/2006/relationships/image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50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77.png" Type="http://schemas.openxmlformats.org/officeDocument/2006/relationships/image"/><Relationship Id="rId5" Target="../embeddings/oleObject5.bin" Type="http://schemas.openxmlformats.org/officeDocument/2006/relationships/oleObject"/><Relationship Id="rId6" Target="../media/image3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78.png" Type="http://schemas.openxmlformats.org/officeDocument/2006/relationships/image"/><Relationship Id="rId5" Target="../embeddings/oleObject6.bin" Type="http://schemas.openxmlformats.org/officeDocument/2006/relationships/oleObject"/><Relationship Id="rId6" Target="../media/image3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84.png" Type="http://schemas.openxmlformats.org/officeDocument/2006/relationships/image"/><Relationship Id="rId12" Target="../media/image85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81.svg" Type="http://schemas.openxmlformats.org/officeDocument/2006/relationships/image"/><Relationship Id="rId7" Target="../media/image82.png" Type="http://schemas.openxmlformats.org/officeDocument/2006/relationships/image"/><Relationship Id="rId8" Target="../media/image83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Relationship Id="rId6" Target="../media/image8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1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gif" Type="http://schemas.openxmlformats.org/officeDocument/2006/relationships/image"/><Relationship Id="rId6" Target="../media/image16.gif" Type="http://schemas.openxmlformats.org/officeDocument/2006/relationships/image"/><Relationship Id="rId7" Target="../media/image17.gif" Type="http://schemas.openxmlformats.org/officeDocument/2006/relationships/image"/><Relationship Id="rId8" Target="../media/image3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1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.png" Type="http://schemas.openxmlformats.org/officeDocument/2006/relationships/image"/><Relationship Id="rId14" Target="../media/image1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.png" Type="http://schemas.openxmlformats.org/officeDocument/2006/relationships/image"/><Relationship Id="rId8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4" r="-341" b="-633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5778" y="9982404"/>
            <a:ext cx="18773778" cy="304596"/>
          </a:xfrm>
          <a:custGeom>
            <a:avLst/>
            <a:gdLst/>
            <a:ahLst/>
            <a:cxnLst/>
            <a:rect r="r" b="b" t="t" l="l"/>
            <a:pathLst>
              <a:path h="304596" w="18773778">
                <a:moveTo>
                  <a:pt x="0" y="0"/>
                </a:moveTo>
                <a:lnTo>
                  <a:pt x="18773778" y="0"/>
                </a:lnTo>
                <a:lnTo>
                  <a:pt x="18773778" y="304596"/>
                </a:lnTo>
                <a:lnTo>
                  <a:pt x="0" y="304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898" t="0" r="-1489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9286" y="2467077"/>
            <a:ext cx="14749428" cy="108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5"/>
              </a:lnSpc>
            </a:pPr>
            <a:r>
              <a:rPr lang="en-US" sz="88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Proyecto </a:t>
            </a:r>
            <a:r>
              <a:rPr lang="en-US" sz="880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“VisitaSegura”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00578" y="5105400"/>
            <a:ext cx="4498942" cy="179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07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Integrantes:</a:t>
            </a:r>
          </a:p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Cristóbal Muñoz Neira  </a:t>
            </a:r>
          </a:p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Leandro Muñoz </a:t>
            </a:r>
          </a:p>
          <a:p>
            <a:pPr algn="ctr">
              <a:lnSpc>
                <a:spcPts val="2910"/>
              </a:lnSpc>
            </a:pPr>
            <a:r>
              <a:rPr lang="en-US" sz="20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Fabian Parraguez</a:t>
            </a:r>
          </a:p>
          <a:p>
            <a:pPr algn="r">
              <a:lnSpc>
                <a:spcPts val="291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220104" y="6788408"/>
            <a:ext cx="3847793" cy="107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sz="208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Docente:</a:t>
            </a:r>
          </a:p>
          <a:p>
            <a:pPr algn="ctr">
              <a:lnSpc>
                <a:spcPts val="2919"/>
              </a:lnSpc>
            </a:pPr>
            <a:r>
              <a:rPr lang="en-US" sz="208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Mallén Gonzalez Gonzalez</a:t>
            </a:r>
          </a:p>
          <a:p>
            <a:pPr algn="ctr">
              <a:lnSpc>
                <a:spcPts val="29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888480" y="7823643"/>
            <a:ext cx="4511039" cy="215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8"/>
              </a:lnSpc>
            </a:pPr>
            <a:r>
              <a:rPr lang="en-US" sz="2084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Duoc UC Sede San Bernardo </a:t>
            </a:r>
          </a:p>
          <a:p>
            <a:pPr algn="ctr">
              <a:lnSpc>
                <a:spcPts val="2918"/>
              </a:lnSpc>
            </a:pPr>
            <a:r>
              <a:rPr lang="en-US" sz="20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Escuela de Informática y Telecomunicaciones</a:t>
            </a:r>
          </a:p>
          <a:p>
            <a:pPr algn="ctr">
              <a:lnSpc>
                <a:spcPts val="2918"/>
              </a:lnSpc>
            </a:pPr>
            <a:r>
              <a:rPr lang="en-US" sz="20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Ingeniería en Informática</a:t>
            </a:r>
          </a:p>
          <a:p>
            <a:pPr algn="ctr">
              <a:lnSpc>
                <a:spcPts val="2918"/>
              </a:lnSpc>
            </a:pPr>
            <a:r>
              <a:rPr lang="en-US" sz="20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  <a:p>
            <a:pPr algn="r">
              <a:lnSpc>
                <a:spcPts val="291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379601" y="3647057"/>
            <a:ext cx="5528798" cy="35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7"/>
              </a:lnSpc>
            </a:pPr>
            <a:r>
              <a:rPr lang="en-US" sz="29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Presentación final Capstone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4" r="-341" b="-63344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693" y="8346450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39265"/>
            <a:ext cx="18288000" cy="1136978"/>
            <a:chOff x="0" y="0"/>
            <a:chExt cx="4816593" cy="2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277083" y="2283912"/>
            <a:ext cx="11716074" cy="7493239"/>
            <a:chOff x="0" y="0"/>
            <a:chExt cx="2486110" cy="15900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86110" cy="1590039"/>
            </a:xfrm>
            <a:custGeom>
              <a:avLst/>
              <a:gdLst/>
              <a:ahLst/>
              <a:cxnLst/>
              <a:rect r="r" b="b" t="t" l="l"/>
              <a:pathLst>
                <a:path h="1590039" w="2486110">
                  <a:moveTo>
                    <a:pt x="13877" y="0"/>
                  </a:moveTo>
                  <a:lnTo>
                    <a:pt x="2472233" y="0"/>
                  </a:lnTo>
                  <a:cubicBezTo>
                    <a:pt x="2475914" y="0"/>
                    <a:pt x="2479443" y="1462"/>
                    <a:pt x="2482045" y="4064"/>
                  </a:cubicBezTo>
                  <a:cubicBezTo>
                    <a:pt x="2484648" y="6667"/>
                    <a:pt x="2486110" y="10196"/>
                    <a:pt x="2486110" y="13877"/>
                  </a:cubicBezTo>
                  <a:lnTo>
                    <a:pt x="2486110" y="1576162"/>
                  </a:lnTo>
                  <a:cubicBezTo>
                    <a:pt x="2486110" y="1583826"/>
                    <a:pt x="2479897" y="1590039"/>
                    <a:pt x="2472233" y="1590039"/>
                  </a:cubicBezTo>
                  <a:lnTo>
                    <a:pt x="13877" y="1590039"/>
                  </a:lnTo>
                  <a:cubicBezTo>
                    <a:pt x="10196" y="1590039"/>
                    <a:pt x="6667" y="1588577"/>
                    <a:pt x="4064" y="1585975"/>
                  </a:cubicBezTo>
                  <a:cubicBezTo>
                    <a:pt x="1462" y="1583372"/>
                    <a:pt x="0" y="1579843"/>
                    <a:pt x="0" y="1576162"/>
                  </a:cubicBezTo>
                  <a:lnTo>
                    <a:pt x="0" y="13877"/>
                  </a:lnTo>
                  <a:cubicBezTo>
                    <a:pt x="0" y="10196"/>
                    <a:pt x="1462" y="6667"/>
                    <a:pt x="4064" y="4064"/>
                  </a:cubicBezTo>
                  <a:cubicBezTo>
                    <a:pt x="6667" y="1462"/>
                    <a:pt x="10196" y="0"/>
                    <a:pt x="13877" y="0"/>
                  </a:cubicBezTo>
                  <a:close/>
                </a:path>
              </a:pathLst>
            </a:custGeom>
            <a:solidFill>
              <a:srgbClr val="303030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86110" cy="1628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Object 9" id="9"/>
          <p:cNvGraphicFramePr/>
          <p:nvPr/>
        </p:nvGraphicFramePr>
        <p:xfrm>
          <a:off x="3430853" y="2442567"/>
          <a:ext cx="5029200" cy="14508480"/>
        </p:xfrm>
        <a:graphic>
          <a:graphicData uri="http://schemas.openxmlformats.org/presentationml/2006/ole">
            <p:oleObj imgW="7924800" imgH="17411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10" id="10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3344" r="-341" b="-6334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3344" r="-341" b="-6334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93598" y="6030532"/>
            <a:ext cx="1252795" cy="1035122"/>
          </a:xfrm>
          <a:custGeom>
            <a:avLst/>
            <a:gdLst/>
            <a:ahLst/>
            <a:cxnLst/>
            <a:rect r="r" b="b" t="t" l="l"/>
            <a:pathLst>
              <a:path h="1035122" w="1252795">
                <a:moveTo>
                  <a:pt x="0" y="0"/>
                </a:moveTo>
                <a:lnTo>
                  <a:pt x="1252795" y="0"/>
                </a:lnTo>
                <a:lnTo>
                  <a:pt x="1252795" y="1035121"/>
                </a:lnTo>
                <a:lnTo>
                  <a:pt x="0" y="10351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026847" y="1509204"/>
            <a:ext cx="4234306" cy="59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2"/>
              </a:lnSpc>
              <a:spcBef>
                <a:spcPct val="0"/>
              </a:spcBef>
            </a:pPr>
            <a:r>
              <a:rPr lang="en-US" b="true" sz="1723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Product backlog general y priorizado </a:t>
            </a:r>
          </a:p>
          <a:p>
            <a:pPr algn="ctr">
              <a:lnSpc>
                <a:spcPts val="2412"/>
              </a:lnSpc>
              <a:spcBef>
                <a:spcPct val="0"/>
              </a:spcBef>
            </a:pPr>
            <a:r>
              <a:rPr lang="en-US" b="true" sz="1723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RESUMEN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25751" y="814230"/>
            <a:ext cx="6818738" cy="54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</a:pPr>
            <a:r>
              <a:rPr lang="en-US" sz="43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SCRUM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9196" y="8544970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979282"/>
            <a:ext cx="18288000" cy="822068"/>
            <a:chOff x="0" y="0"/>
            <a:chExt cx="4816593" cy="2165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16512"/>
            </a:xfrm>
            <a:custGeom>
              <a:avLst/>
              <a:gdLst/>
              <a:ahLst/>
              <a:cxnLst/>
              <a:rect r="r" b="b" t="t" l="l"/>
              <a:pathLst>
                <a:path h="216512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94922"/>
                  </a:lnTo>
                  <a:cubicBezTo>
                    <a:pt x="4816592" y="206846"/>
                    <a:pt x="4806926" y="216512"/>
                    <a:pt x="4795002" y="216512"/>
                  </a:cubicBezTo>
                  <a:lnTo>
                    <a:pt x="21590" y="216512"/>
                  </a:lnTo>
                  <a:cubicBezTo>
                    <a:pt x="9666" y="216512"/>
                    <a:pt x="0" y="206846"/>
                    <a:pt x="0" y="19492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54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344" r="-341" b="-6334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344" r="-341" b="-6334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48767" y="3478120"/>
            <a:ext cx="11530747" cy="2499443"/>
            <a:chOff x="0" y="0"/>
            <a:chExt cx="2457459" cy="5326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57459" cy="532687"/>
            </a:xfrm>
            <a:custGeom>
              <a:avLst/>
              <a:gdLst/>
              <a:ahLst/>
              <a:cxnLst/>
              <a:rect r="r" b="b" t="t" l="l"/>
              <a:pathLst>
                <a:path h="532687" w="2457459">
                  <a:moveTo>
                    <a:pt x="14771" y="0"/>
                  </a:moveTo>
                  <a:lnTo>
                    <a:pt x="2442688" y="0"/>
                  </a:lnTo>
                  <a:cubicBezTo>
                    <a:pt x="2446606" y="0"/>
                    <a:pt x="2450363" y="1556"/>
                    <a:pt x="2453133" y="4326"/>
                  </a:cubicBezTo>
                  <a:cubicBezTo>
                    <a:pt x="2455903" y="7096"/>
                    <a:pt x="2457459" y="10854"/>
                    <a:pt x="2457459" y="14771"/>
                  </a:cubicBezTo>
                  <a:lnTo>
                    <a:pt x="2457459" y="517916"/>
                  </a:lnTo>
                  <a:cubicBezTo>
                    <a:pt x="2457459" y="521833"/>
                    <a:pt x="2455903" y="525590"/>
                    <a:pt x="2453133" y="528361"/>
                  </a:cubicBezTo>
                  <a:cubicBezTo>
                    <a:pt x="2450363" y="531131"/>
                    <a:pt x="2446606" y="532687"/>
                    <a:pt x="2442688" y="532687"/>
                  </a:cubicBezTo>
                  <a:lnTo>
                    <a:pt x="14771" y="532687"/>
                  </a:lnTo>
                  <a:cubicBezTo>
                    <a:pt x="10854" y="532687"/>
                    <a:pt x="7096" y="531131"/>
                    <a:pt x="4326" y="528361"/>
                  </a:cubicBezTo>
                  <a:cubicBezTo>
                    <a:pt x="1556" y="525590"/>
                    <a:pt x="0" y="521833"/>
                    <a:pt x="0" y="517916"/>
                  </a:cubicBezTo>
                  <a:lnTo>
                    <a:pt x="0" y="14771"/>
                  </a:lnTo>
                  <a:cubicBezTo>
                    <a:pt x="0" y="10854"/>
                    <a:pt x="1556" y="7096"/>
                    <a:pt x="4326" y="4326"/>
                  </a:cubicBezTo>
                  <a:cubicBezTo>
                    <a:pt x="7096" y="1556"/>
                    <a:pt x="10854" y="0"/>
                    <a:pt x="14771" y="0"/>
                  </a:cubicBezTo>
                  <a:close/>
                </a:path>
              </a:pathLst>
            </a:custGeom>
            <a:solidFill>
              <a:srgbClr val="28292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57459" cy="570787"/>
            </a:xfrm>
            <a:prstGeom prst="rect">
              <a:avLst/>
            </a:prstGeom>
          </p:spPr>
          <p:txBody>
            <a:bodyPr anchor="ctr" rtlCol="false" tIns="58335" lIns="58335" bIns="58335" rIns="5833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Object 13" id="13"/>
          <p:cNvGraphicFramePr/>
          <p:nvPr/>
        </p:nvGraphicFramePr>
        <p:xfrm>
          <a:off x="1045603" y="3593476"/>
          <a:ext cx="5029200" cy="8648700"/>
        </p:xfrm>
        <a:graphic>
          <a:graphicData uri="http://schemas.openxmlformats.org/presentationml/2006/ole">
            <p:oleObj imgW="6756400" imgH="103759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14" id="14"/>
          <p:cNvSpPr/>
          <p:nvPr/>
        </p:nvSpPr>
        <p:spPr>
          <a:xfrm flipH="false" flipV="false" rot="0">
            <a:off x="6625542" y="7068997"/>
            <a:ext cx="1019155" cy="970746"/>
          </a:xfrm>
          <a:custGeom>
            <a:avLst/>
            <a:gdLst/>
            <a:ahLst/>
            <a:cxnLst/>
            <a:rect r="r" b="b" t="t" l="l"/>
            <a:pathLst>
              <a:path h="970746" w="1019155">
                <a:moveTo>
                  <a:pt x="0" y="0"/>
                </a:moveTo>
                <a:lnTo>
                  <a:pt x="1019155" y="0"/>
                </a:lnTo>
                <a:lnTo>
                  <a:pt x="1019155" y="970746"/>
                </a:lnTo>
                <a:lnTo>
                  <a:pt x="0" y="9707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421262" y="6827343"/>
            <a:ext cx="1350441" cy="1112426"/>
          </a:xfrm>
          <a:custGeom>
            <a:avLst/>
            <a:gdLst/>
            <a:ahLst/>
            <a:cxnLst/>
            <a:rect r="r" b="b" t="t" l="l"/>
            <a:pathLst>
              <a:path h="1112426" w="1350441">
                <a:moveTo>
                  <a:pt x="0" y="0"/>
                </a:moveTo>
                <a:lnTo>
                  <a:pt x="1350441" y="0"/>
                </a:lnTo>
                <a:lnTo>
                  <a:pt x="1350441" y="1112425"/>
                </a:lnTo>
                <a:lnTo>
                  <a:pt x="0" y="1112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35120" y="1625332"/>
            <a:ext cx="4017761" cy="594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2"/>
              </a:lnSpc>
            </a:pPr>
            <a:r>
              <a:rPr lang="en-US" sz="1730" b="true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Sprints </a:t>
            </a:r>
          </a:p>
          <a:p>
            <a:pPr algn="ctr">
              <a:lnSpc>
                <a:spcPts val="2422"/>
              </a:lnSpc>
              <a:spcBef>
                <a:spcPct val="0"/>
              </a:spcBef>
            </a:pPr>
            <a:r>
              <a:rPr lang="en-US" b="true" sz="173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RESUMEN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8767" y="7142125"/>
            <a:ext cx="4658469" cy="78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El proyecto consta de 6 sprints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2 semanas de duración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48909" y="7165116"/>
            <a:ext cx="1746845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Inicio</a:t>
            </a: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: 08/09                 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89802" y="7165116"/>
            <a:ext cx="2632738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Termino</a:t>
            </a: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: 03/12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25751" y="814230"/>
            <a:ext cx="6818738" cy="54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</a:pPr>
            <a:r>
              <a:rPr lang="en-US" sz="43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SCRUM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25500" y="8902071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0" y="9806945"/>
            <a:ext cx="18288000" cy="1136978"/>
            <a:chOff x="0" y="0"/>
            <a:chExt cx="4816593" cy="2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1873" y="2886379"/>
            <a:ext cx="3176074" cy="4900545"/>
            <a:chOff x="0" y="0"/>
            <a:chExt cx="4234766" cy="65340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80048" y="2580270"/>
              <a:ext cx="961630" cy="1041134"/>
            </a:xfrm>
            <a:custGeom>
              <a:avLst/>
              <a:gdLst/>
              <a:ahLst/>
              <a:cxnLst/>
              <a:rect r="r" b="b" t="t" l="l"/>
              <a:pathLst>
                <a:path h="1041134" w="961630">
                  <a:moveTo>
                    <a:pt x="0" y="0"/>
                  </a:moveTo>
                  <a:lnTo>
                    <a:pt x="961629" y="0"/>
                  </a:lnTo>
                  <a:lnTo>
                    <a:pt x="961629" y="1041134"/>
                  </a:lnTo>
                  <a:lnTo>
                    <a:pt x="0" y="1041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373621" y="3814333"/>
              <a:ext cx="1374484" cy="339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12"/>
                </a:lnSpc>
                <a:spcBef>
                  <a:spcPct val="0"/>
                </a:spcBef>
              </a:pPr>
              <a:r>
                <a:rPr lang="en-US" sz="190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Electron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1482509" y="4776677"/>
              <a:ext cx="1265596" cy="1221300"/>
            </a:xfrm>
            <a:custGeom>
              <a:avLst/>
              <a:gdLst/>
              <a:ahLst/>
              <a:cxnLst/>
              <a:rect r="r" b="b" t="t" l="l"/>
              <a:pathLst>
                <a:path h="1221300" w="1265596">
                  <a:moveTo>
                    <a:pt x="0" y="0"/>
                  </a:moveTo>
                  <a:lnTo>
                    <a:pt x="1265596" y="0"/>
                  </a:lnTo>
                  <a:lnTo>
                    <a:pt x="1265596" y="1221300"/>
                  </a:lnTo>
                  <a:lnTo>
                    <a:pt x="0" y="1221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01269" y="1469281"/>
              <a:ext cx="155862" cy="485173"/>
            </a:xfrm>
            <a:custGeom>
              <a:avLst/>
              <a:gdLst/>
              <a:ahLst/>
              <a:cxnLst/>
              <a:rect r="r" b="b" t="t" l="l"/>
              <a:pathLst>
                <a:path h="485173" w="155862">
                  <a:moveTo>
                    <a:pt x="0" y="0"/>
                  </a:moveTo>
                  <a:lnTo>
                    <a:pt x="155862" y="0"/>
                  </a:lnTo>
                  <a:lnTo>
                    <a:pt x="155862" y="485174"/>
                  </a:lnTo>
                  <a:lnTo>
                    <a:pt x="0" y="485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956764" y="612283"/>
              <a:ext cx="2045172" cy="406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61"/>
                </a:lnSpc>
                <a:spcBef>
                  <a:spcPct val="0"/>
                </a:spcBef>
              </a:pPr>
              <a:r>
                <a:rPr lang="en-US" b="true" sz="240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Frontend 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0"/>
              <a:ext cx="4234766" cy="6534060"/>
              <a:chOff x="0" y="0"/>
              <a:chExt cx="836497" cy="129067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36497" cy="1290678"/>
              </a:xfrm>
              <a:custGeom>
                <a:avLst/>
                <a:gdLst/>
                <a:ahLst/>
                <a:cxnLst/>
                <a:rect r="r" b="b" t="t" l="l"/>
                <a:pathLst>
                  <a:path h="1290678" w="836497">
                    <a:moveTo>
                      <a:pt x="0" y="0"/>
                    </a:moveTo>
                    <a:lnTo>
                      <a:pt x="836497" y="0"/>
                    </a:lnTo>
                    <a:lnTo>
                      <a:pt x="836497" y="1290678"/>
                    </a:lnTo>
                    <a:lnTo>
                      <a:pt x="0" y="12906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57150"/>
                <a:ext cx="836497" cy="1233528"/>
              </a:xfrm>
              <a:prstGeom prst="rect">
                <a:avLst/>
              </a:prstGeom>
            </p:spPr>
            <p:txBody>
              <a:bodyPr anchor="ctr" rtlCol="false" tIns="68040" lIns="68040" bIns="68040" rIns="68040"/>
              <a:lstStyle/>
              <a:p>
                <a:pPr algn="ctr">
                  <a:lnSpc>
                    <a:spcPts val="1845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7608896" y="2886379"/>
            <a:ext cx="3176074" cy="4900545"/>
            <a:chOff x="0" y="0"/>
            <a:chExt cx="4234766" cy="65340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604036" y="2837582"/>
              <a:ext cx="1026694" cy="1131627"/>
            </a:xfrm>
            <a:custGeom>
              <a:avLst/>
              <a:gdLst/>
              <a:ahLst/>
              <a:cxnLst/>
              <a:rect r="r" b="b" t="t" l="l"/>
              <a:pathLst>
                <a:path h="1131627" w="1026694">
                  <a:moveTo>
                    <a:pt x="0" y="0"/>
                  </a:moveTo>
                  <a:lnTo>
                    <a:pt x="1026694" y="0"/>
                  </a:lnTo>
                  <a:lnTo>
                    <a:pt x="1026694" y="1131627"/>
                  </a:lnTo>
                  <a:lnTo>
                    <a:pt x="0" y="1131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964144" y="1586748"/>
              <a:ext cx="175481" cy="546245"/>
            </a:xfrm>
            <a:custGeom>
              <a:avLst/>
              <a:gdLst/>
              <a:ahLst/>
              <a:cxnLst/>
              <a:rect r="r" b="b" t="t" l="l"/>
              <a:pathLst>
                <a:path h="546245" w="175481">
                  <a:moveTo>
                    <a:pt x="0" y="0"/>
                  </a:moveTo>
                  <a:lnTo>
                    <a:pt x="175481" y="0"/>
                  </a:lnTo>
                  <a:lnTo>
                    <a:pt x="175481" y="546244"/>
                  </a:lnTo>
                  <a:lnTo>
                    <a:pt x="0" y="546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874306" y="612283"/>
              <a:ext cx="2302608" cy="466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433"/>
                </a:lnSpc>
                <a:spcBef>
                  <a:spcPct val="0"/>
                </a:spcBef>
              </a:pPr>
              <a:r>
                <a:rPr lang="en-US" b="true" sz="270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Backend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411464" y="4313858"/>
              <a:ext cx="1419184" cy="16841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8"/>
                </a:lnSpc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Node.js</a:t>
              </a:r>
            </a:p>
            <a:p>
              <a:pPr algn="l">
                <a:lnSpc>
                  <a:spcPts val="1928"/>
                </a:lnSpc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</a:t>
              </a:r>
            </a:p>
            <a:p>
              <a:pPr algn="l">
                <a:lnSpc>
                  <a:spcPts val="1928"/>
                </a:lnSpc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+</a:t>
              </a:r>
            </a:p>
            <a:p>
              <a:pPr algn="l">
                <a:lnSpc>
                  <a:spcPts val="1928"/>
                </a:lnSpc>
              </a:pPr>
            </a:p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  <a:r>
                <a:rPr lang="en-US" sz="214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Express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4234766" cy="6534060"/>
              <a:chOff x="0" y="0"/>
              <a:chExt cx="836497" cy="129067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36497" cy="1290678"/>
              </a:xfrm>
              <a:custGeom>
                <a:avLst/>
                <a:gdLst/>
                <a:ahLst/>
                <a:cxnLst/>
                <a:rect r="r" b="b" t="t" l="l"/>
                <a:pathLst>
                  <a:path h="1290678" w="836497">
                    <a:moveTo>
                      <a:pt x="0" y="0"/>
                    </a:moveTo>
                    <a:lnTo>
                      <a:pt x="836497" y="0"/>
                    </a:lnTo>
                    <a:lnTo>
                      <a:pt x="836497" y="1290678"/>
                    </a:lnTo>
                    <a:lnTo>
                      <a:pt x="0" y="12906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57150"/>
                <a:ext cx="836497" cy="12335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45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12330024" y="2886379"/>
            <a:ext cx="3176074" cy="4900545"/>
            <a:chOff x="0" y="0"/>
            <a:chExt cx="4234766" cy="65340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939098" y="2937684"/>
              <a:ext cx="2784002" cy="1238881"/>
            </a:xfrm>
            <a:custGeom>
              <a:avLst/>
              <a:gdLst/>
              <a:ahLst/>
              <a:cxnLst/>
              <a:rect r="r" b="b" t="t" l="l"/>
              <a:pathLst>
                <a:path h="1238881" w="2784002">
                  <a:moveTo>
                    <a:pt x="0" y="0"/>
                  </a:moveTo>
                  <a:lnTo>
                    <a:pt x="2784002" y="0"/>
                  </a:lnTo>
                  <a:lnTo>
                    <a:pt x="2784002" y="1238881"/>
                  </a:lnTo>
                  <a:lnTo>
                    <a:pt x="0" y="1238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145215" y="1612698"/>
              <a:ext cx="185884" cy="578627"/>
            </a:xfrm>
            <a:custGeom>
              <a:avLst/>
              <a:gdLst/>
              <a:ahLst/>
              <a:cxnLst/>
              <a:rect r="r" b="b" t="t" l="l"/>
              <a:pathLst>
                <a:path h="578627" w="185884">
                  <a:moveTo>
                    <a:pt x="0" y="0"/>
                  </a:moveTo>
                  <a:lnTo>
                    <a:pt x="185884" y="0"/>
                  </a:lnTo>
                  <a:lnTo>
                    <a:pt x="185884" y="578627"/>
                  </a:lnTo>
                  <a:lnTo>
                    <a:pt x="0" y="578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76481" y="585473"/>
              <a:ext cx="3681804" cy="489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77"/>
                </a:lnSpc>
                <a:spcBef>
                  <a:spcPct val="0"/>
                </a:spcBef>
              </a:pPr>
              <a:r>
                <a:rPr lang="en-US" b="true" sz="286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Base de datos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0" y="0"/>
              <a:ext cx="4234766" cy="6534060"/>
              <a:chOff x="0" y="0"/>
              <a:chExt cx="836497" cy="1290678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36497" cy="1290678"/>
              </a:xfrm>
              <a:custGeom>
                <a:avLst/>
                <a:gdLst/>
                <a:ahLst/>
                <a:cxnLst/>
                <a:rect r="r" b="b" t="t" l="l"/>
                <a:pathLst>
                  <a:path h="1290678" w="836497">
                    <a:moveTo>
                      <a:pt x="0" y="0"/>
                    </a:moveTo>
                    <a:lnTo>
                      <a:pt x="836497" y="0"/>
                    </a:lnTo>
                    <a:lnTo>
                      <a:pt x="836497" y="1290678"/>
                    </a:lnTo>
                    <a:lnTo>
                      <a:pt x="0" y="12906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dash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57150"/>
                <a:ext cx="836497" cy="1233528"/>
              </a:xfrm>
              <a:prstGeom prst="rect">
                <a:avLst/>
              </a:prstGeom>
            </p:spPr>
            <p:txBody>
              <a:bodyPr anchor="ctr" rtlCol="false" tIns="57051" lIns="57051" bIns="57051" rIns="57051"/>
              <a:lstStyle/>
              <a:p>
                <a:pPr algn="ctr">
                  <a:lnSpc>
                    <a:spcPts val="1845"/>
                  </a:lnSpc>
                </a:pP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0">
            <a:off x="11082807" y="5143500"/>
            <a:ext cx="949380" cy="351715"/>
            <a:chOff x="0" y="0"/>
            <a:chExt cx="1234113" cy="4572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34113" cy="457200"/>
            </a:xfrm>
            <a:custGeom>
              <a:avLst/>
              <a:gdLst/>
              <a:ahLst/>
              <a:cxnLst/>
              <a:rect r="r" b="b" t="t" l="l"/>
              <a:pathLst>
                <a:path h="457200" w="1234113">
                  <a:moveTo>
                    <a:pt x="1234113" y="228606"/>
                  </a:moveTo>
                  <a:lnTo>
                    <a:pt x="974146" y="457200"/>
                  </a:lnTo>
                  <a:lnTo>
                    <a:pt x="989904" y="332453"/>
                  </a:lnTo>
                  <a:lnTo>
                    <a:pt x="244208" y="332453"/>
                  </a:lnTo>
                  <a:lnTo>
                    <a:pt x="259966" y="457200"/>
                  </a:lnTo>
                  <a:lnTo>
                    <a:pt x="0" y="228606"/>
                  </a:lnTo>
                  <a:lnTo>
                    <a:pt x="259966" y="0"/>
                  </a:lnTo>
                  <a:lnTo>
                    <a:pt x="244196" y="124785"/>
                  </a:lnTo>
                  <a:lnTo>
                    <a:pt x="989917" y="124785"/>
                  </a:lnTo>
                  <a:lnTo>
                    <a:pt x="974146" y="0"/>
                  </a:lnTo>
                  <a:lnTo>
                    <a:pt x="1234113" y="22860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14300" y="184150"/>
              <a:ext cx="1005513" cy="146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45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480329" y="8614464"/>
            <a:ext cx="633113" cy="30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93"/>
              </a:lnSpc>
              <a:spcBef>
                <a:spcPct val="0"/>
              </a:spcBef>
            </a:pPr>
            <a:r>
              <a:rPr lang="en-US" b="true" sz="254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IPC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422803" y="1607522"/>
            <a:ext cx="5442394" cy="52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3"/>
              </a:lnSpc>
            </a:pPr>
            <a:r>
              <a:rPr lang="en-US" sz="428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 Técnico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348732" y="5160794"/>
            <a:ext cx="949380" cy="351715"/>
            <a:chOff x="0" y="0"/>
            <a:chExt cx="1234113" cy="4572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34113" cy="457200"/>
            </a:xfrm>
            <a:custGeom>
              <a:avLst/>
              <a:gdLst/>
              <a:ahLst/>
              <a:cxnLst/>
              <a:rect r="r" b="b" t="t" l="l"/>
              <a:pathLst>
                <a:path h="457200" w="1234113">
                  <a:moveTo>
                    <a:pt x="1234113" y="228606"/>
                  </a:moveTo>
                  <a:lnTo>
                    <a:pt x="974146" y="457200"/>
                  </a:lnTo>
                  <a:lnTo>
                    <a:pt x="989904" y="332453"/>
                  </a:lnTo>
                  <a:lnTo>
                    <a:pt x="244208" y="332453"/>
                  </a:lnTo>
                  <a:lnTo>
                    <a:pt x="259966" y="457200"/>
                  </a:lnTo>
                  <a:lnTo>
                    <a:pt x="0" y="228606"/>
                  </a:lnTo>
                  <a:lnTo>
                    <a:pt x="259966" y="0"/>
                  </a:lnTo>
                  <a:lnTo>
                    <a:pt x="244196" y="124785"/>
                  </a:lnTo>
                  <a:lnTo>
                    <a:pt x="989917" y="124785"/>
                  </a:lnTo>
                  <a:lnTo>
                    <a:pt x="974146" y="0"/>
                  </a:lnTo>
                  <a:lnTo>
                    <a:pt x="1234113" y="22860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114300" y="184150"/>
              <a:ext cx="1005513" cy="146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45"/>
                </a:lnSpc>
              </a:pPr>
            </a:p>
          </p:txBody>
        </p:sp>
      </p:grpSp>
      <p:sp>
        <p:nvSpPr>
          <p:cNvPr name="AutoShape 38" id="38"/>
          <p:cNvSpPr/>
          <p:nvPr/>
        </p:nvSpPr>
        <p:spPr>
          <a:xfrm flipH="true" flipV="true">
            <a:off x="9144000" y="8119010"/>
            <a:ext cx="0" cy="5916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H="true" flipV="true">
            <a:off x="2430860" y="8119010"/>
            <a:ext cx="0" cy="5916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H="true" flipV="true">
            <a:off x="2449910" y="8691593"/>
            <a:ext cx="260106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H="true" flipV="true">
            <a:off x="6542799" y="8729692"/>
            <a:ext cx="2601061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63344" r="-341" b="-63344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63344" r="-341" b="-63344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41162"/>
            <a:ext cx="18288000" cy="1136978"/>
            <a:chOff x="0" y="0"/>
            <a:chExt cx="4816593" cy="2994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58981" y="-3585181"/>
            <a:ext cx="5237988" cy="4894998"/>
            <a:chOff x="0" y="0"/>
            <a:chExt cx="812800" cy="7595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59577"/>
            </a:xfrm>
            <a:custGeom>
              <a:avLst/>
              <a:gdLst/>
              <a:ahLst/>
              <a:cxnLst/>
              <a:rect r="r" b="b" t="t" l="l"/>
              <a:pathLst>
                <a:path h="759577" w="812800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CA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70614" y="1715760"/>
            <a:ext cx="14146773" cy="7542540"/>
          </a:xfrm>
          <a:custGeom>
            <a:avLst/>
            <a:gdLst/>
            <a:ahLst/>
            <a:cxnLst/>
            <a:rect r="r" b="b" t="t" l="l"/>
            <a:pathLst>
              <a:path h="7542540" w="14146773">
                <a:moveTo>
                  <a:pt x="0" y="0"/>
                </a:moveTo>
                <a:lnTo>
                  <a:pt x="14146772" y="0"/>
                </a:lnTo>
                <a:lnTo>
                  <a:pt x="14146772" y="7542540"/>
                </a:lnTo>
                <a:lnTo>
                  <a:pt x="0" y="754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61444" y="721697"/>
            <a:ext cx="7365113" cy="72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1"/>
              </a:lnSpc>
            </a:pPr>
            <a:r>
              <a:rPr lang="en-US" sz="4258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Diagrama de base de datos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693" y="8985235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350009" y="7802487"/>
            <a:ext cx="1587983" cy="1591963"/>
          </a:xfrm>
          <a:custGeom>
            <a:avLst/>
            <a:gdLst/>
            <a:ahLst/>
            <a:cxnLst/>
            <a:rect r="r" b="b" t="t" l="l"/>
            <a:pathLst>
              <a:path h="1591963" w="1587983">
                <a:moveTo>
                  <a:pt x="0" y="0"/>
                </a:moveTo>
                <a:lnTo>
                  <a:pt x="1587982" y="0"/>
                </a:lnTo>
                <a:lnTo>
                  <a:pt x="1587982" y="1591963"/>
                </a:lnTo>
                <a:lnTo>
                  <a:pt x="0" y="1591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91635" y="1193116"/>
            <a:ext cx="4704729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pruebas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01807" y="2905962"/>
            <a:ext cx="8931746" cy="3989804"/>
            <a:chOff x="0" y="0"/>
            <a:chExt cx="11908995" cy="53197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466998"/>
              <a:ext cx="410789" cy="413042"/>
            </a:xfrm>
            <a:custGeom>
              <a:avLst/>
              <a:gdLst/>
              <a:ahLst/>
              <a:cxnLst/>
              <a:rect r="r" b="b" t="t" l="l"/>
              <a:pathLst>
                <a:path h="413042" w="410789">
                  <a:moveTo>
                    <a:pt x="0" y="0"/>
                  </a:moveTo>
                  <a:lnTo>
                    <a:pt x="410789" y="0"/>
                  </a:lnTo>
                  <a:lnTo>
                    <a:pt x="410789" y="413042"/>
                  </a:lnTo>
                  <a:lnTo>
                    <a:pt x="0" y="413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982189" y="85725"/>
              <a:ext cx="6085902" cy="1357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5"/>
                </a:lnSpc>
              </a:pPr>
              <a:r>
                <a:rPr lang="en-US" sz="2905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Alcance de las Pruebas</a:t>
              </a:r>
            </a:p>
            <a:p>
              <a:pPr algn="l">
                <a:lnSpc>
                  <a:spcPts val="2615"/>
                </a:lnSpc>
              </a:pPr>
            </a:p>
            <a:p>
              <a:pPr algn="l" marL="0" indent="0" lvl="0">
                <a:lnSpc>
                  <a:spcPts val="2615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79494" y="1359400"/>
              <a:ext cx="4924257" cy="685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05"/>
                </a:lnSpc>
                <a:spcBef>
                  <a:spcPct val="0"/>
                </a:spcBef>
              </a:pPr>
              <a:r>
                <a:rPr lang="en-US" sz="211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Autenticación de usuarios (Guardia / Administrador).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67174" y="2451051"/>
              <a:ext cx="4924257" cy="685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05"/>
                </a:lnSpc>
                <a:spcBef>
                  <a:spcPct val="0"/>
                </a:spcBef>
              </a:pPr>
              <a:r>
                <a:rPr lang="en-US" sz="211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Registro de visitas mediante código QR.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42535" y="3701451"/>
              <a:ext cx="4924257" cy="367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05"/>
                </a:lnSpc>
                <a:spcBef>
                  <a:spcPct val="0"/>
                </a:spcBef>
              </a:pPr>
              <a:r>
                <a:rPr lang="en-US" sz="211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Registro de visitas manual.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42535" y="4634352"/>
              <a:ext cx="4924257" cy="685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05"/>
                </a:lnSpc>
                <a:spcBef>
                  <a:spcPct val="0"/>
                </a:spcBef>
              </a:pPr>
              <a:r>
                <a:rPr lang="en-US" sz="211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Almacenamiento de datos en la base de datos SQLite.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984738" y="1359400"/>
              <a:ext cx="4924257" cy="685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05"/>
                </a:lnSpc>
                <a:spcBef>
                  <a:spcPct val="0"/>
                </a:spcBef>
              </a:pPr>
              <a:r>
                <a:rPr lang="en-US" sz="211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Registro de salida del visitante.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984738" y="2451051"/>
              <a:ext cx="4924257" cy="685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05"/>
                </a:lnSpc>
                <a:spcBef>
                  <a:spcPct val="0"/>
                </a:spcBef>
              </a:pPr>
              <a:r>
                <a:rPr lang="en-US" sz="211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Generación de reportes por rango de fechas.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984738" y="3542701"/>
              <a:ext cx="4924257" cy="685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05"/>
                </a:lnSpc>
                <a:spcBef>
                  <a:spcPct val="0"/>
                </a:spcBef>
              </a:pPr>
              <a:r>
                <a:rPr lang="en-US" sz="2116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Validaciones y mensajes de error.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984738" y="4634352"/>
              <a:ext cx="4924257" cy="367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05"/>
                </a:lnSpc>
                <a:spcBef>
                  <a:spcPct val="0"/>
                </a:spcBef>
              </a:pP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558648"/>
              <a:ext cx="410789" cy="413042"/>
            </a:xfrm>
            <a:custGeom>
              <a:avLst/>
              <a:gdLst/>
              <a:ahLst/>
              <a:cxnLst/>
              <a:rect r="r" b="b" t="t" l="l"/>
              <a:pathLst>
                <a:path h="413042" w="410789">
                  <a:moveTo>
                    <a:pt x="0" y="0"/>
                  </a:moveTo>
                  <a:lnTo>
                    <a:pt x="410789" y="0"/>
                  </a:lnTo>
                  <a:lnTo>
                    <a:pt x="410789" y="413042"/>
                  </a:lnTo>
                  <a:lnTo>
                    <a:pt x="0" y="413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3650299"/>
              <a:ext cx="410789" cy="413042"/>
            </a:xfrm>
            <a:custGeom>
              <a:avLst/>
              <a:gdLst/>
              <a:ahLst/>
              <a:cxnLst/>
              <a:rect r="r" b="b" t="t" l="l"/>
              <a:pathLst>
                <a:path h="413042" w="410789">
                  <a:moveTo>
                    <a:pt x="0" y="0"/>
                  </a:moveTo>
                  <a:lnTo>
                    <a:pt x="410789" y="0"/>
                  </a:lnTo>
                  <a:lnTo>
                    <a:pt x="410789" y="413041"/>
                  </a:lnTo>
                  <a:lnTo>
                    <a:pt x="0" y="413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4741949"/>
              <a:ext cx="410789" cy="413042"/>
            </a:xfrm>
            <a:custGeom>
              <a:avLst/>
              <a:gdLst/>
              <a:ahLst/>
              <a:cxnLst/>
              <a:rect r="r" b="b" t="t" l="l"/>
              <a:pathLst>
                <a:path h="413042" w="410789">
                  <a:moveTo>
                    <a:pt x="0" y="0"/>
                  </a:moveTo>
                  <a:lnTo>
                    <a:pt x="410789" y="0"/>
                  </a:lnTo>
                  <a:lnTo>
                    <a:pt x="410789" y="413042"/>
                  </a:lnTo>
                  <a:lnTo>
                    <a:pt x="0" y="413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356798" y="1466998"/>
              <a:ext cx="410789" cy="413042"/>
            </a:xfrm>
            <a:custGeom>
              <a:avLst/>
              <a:gdLst/>
              <a:ahLst/>
              <a:cxnLst/>
              <a:rect r="r" b="b" t="t" l="l"/>
              <a:pathLst>
                <a:path h="413042" w="410789">
                  <a:moveTo>
                    <a:pt x="0" y="0"/>
                  </a:moveTo>
                  <a:lnTo>
                    <a:pt x="410789" y="0"/>
                  </a:lnTo>
                  <a:lnTo>
                    <a:pt x="410789" y="413042"/>
                  </a:lnTo>
                  <a:lnTo>
                    <a:pt x="0" y="413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356798" y="2558648"/>
              <a:ext cx="410789" cy="413042"/>
            </a:xfrm>
            <a:custGeom>
              <a:avLst/>
              <a:gdLst/>
              <a:ahLst/>
              <a:cxnLst/>
              <a:rect r="r" b="b" t="t" l="l"/>
              <a:pathLst>
                <a:path h="413042" w="410789">
                  <a:moveTo>
                    <a:pt x="0" y="0"/>
                  </a:moveTo>
                  <a:lnTo>
                    <a:pt x="410789" y="0"/>
                  </a:lnTo>
                  <a:lnTo>
                    <a:pt x="410789" y="413042"/>
                  </a:lnTo>
                  <a:lnTo>
                    <a:pt x="0" y="413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6356798" y="3650299"/>
              <a:ext cx="410789" cy="413042"/>
            </a:xfrm>
            <a:custGeom>
              <a:avLst/>
              <a:gdLst/>
              <a:ahLst/>
              <a:cxnLst/>
              <a:rect r="r" b="b" t="t" l="l"/>
              <a:pathLst>
                <a:path h="413042" w="410789">
                  <a:moveTo>
                    <a:pt x="0" y="0"/>
                  </a:moveTo>
                  <a:lnTo>
                    <a:pt x="410789" y="0"/>
                  </a:lnTo>
                  <a:lnTo>
                    <a:pt x="410789" y="413041"/>
                  </a:lnTo>
                  <a:lnTo>
                    <a:pt x="0" y="413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3344" r="-341" b="-63344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3344" r="-341" b="-63344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503996" y="4033861"/>
            <a:ext cx="628181" cy="628181"/>
          </a:xfrm>
          <a:custGeom>
            <a:avLst/>
            <a:gdLst/>
            <a:ahLst/>
            <a:cxnLst/>
            <a:rect r="r" b="b" t="t" l="l"/>
            <a:pathLst>
              <a:path h="628181" w="628181">
                <a:moveTo>
                  <a:pt x="0" y="0"/>
                </a:moveTo>
                <a:lnTo>
                  <a:pt x="628182" y="0"/>
                </a:lnTo>
                <a:lnTo>
                  <a:pt x="628182" y="628181"/>
                </a:lnTo>
                <a:lnTo>
                  <a:pt x="0" y="628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503996" y="5013227"/>
            <a:ext cx="628181" cy="628181"/>
          </a:xfrm>
          <a:custGeom>
            <a:avLst/>
            <a:gdLst/>
            <a:ahLst/>
            <a:cxnLst/>
            <a:rect r="r" b="b" t="t" l="l"/>
            <a:pathLst>
              <a:path h="628181" w="628181">
                <a:moveTo>
                  <a:pt x="0" y="0"/>
                </a:moveTo>
                <a:lnTo>
                  <a:pt x="628182" y="0"/>
                </a:lnTo>
                <a:lnTo>
                  <a:pt x="628182" y="628182"/>
                </a:lnTo>
                <a:lnTo>
                  <a:pt x="0" y="628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503996" y="5992594"/>
            <a:ext cx="628181" cy="628181"/>
          </a:xfrm>
          <a:custGeom>
            <a:avLst/>
            <a:gdLst/>
            <a:ahLst/>
            <a:cxnLst/>
            <a:rect r="r" b="b" t="t" l="l"/>
            <a:pathLst>
              <a:path h="628181" w="628181">
                <a:moveTo>
                  <a:pt x="0" y="0"/>
                </a:moveTo>
                <a:lnTo>
                  <a:pt x="628182" y="0"/>
                </a:lnTo>
                <a:lnTo>
                  <a:pt x="628182" y="628181"/>
                </a:lnTo>
                <a:lnTo>
                  <a:pt x="0" y="628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556035" y="4245713"/>
            <a:ext cx="3175034" cy="26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5"/>
              </a:lnSpc>
              <a:spcBef>
                <a:spcPct val="0"/>
              </a:spcBef>
            </a:pPr>
            <a:r>
              <a:rPr lang="en-US" b="true" sz="211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Pruebas funcionales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55901" y="5225079"/>
            <a:ext cx="3528110" cy="26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5"/>
              </a:lnSpc>
              <a:spcBef>
                <a:spcPct val="0"/>
              </a:spcBef>
            </a:pPr>
            <a:r>
              <a:rPr lang="en-US" b="true" sz="211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Pruebas de usabilidad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55901" y="6121023"/>
            <a:ext cx="3528110" cy="4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05"/>
              </a:lnSpc>
              <a:spcBef>
                <a:spcPct val="0"/>
              </a:spcBef>
            </a:pPr>
            <a:r>
              <a:rPr lang="en-US" b="true" sz="211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Pruebas de rendimiento (básicas)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2CA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372082" y="4781729"/>
            <a:ext cx="3543837" cy="2524984"/>
          </a:xfrm>
          <a:custGeom>
            <a:avLst/>
            <a:gdLst/>
            <a:ahLst/>
            <a:cxnLst/>
            <a:rect r="r" b="b" t="t" l="l"/>
            <a:pathLst>
              <a:path h="2524984" w="3543837">
                <a:moveTo>
                  <a:pt x="0" y="0"/>
                </a:moveTo>
                <a:lnTo>
                  <a:pt x="3543836" y="0"/>
                </a:lnTo>
                <a:lnTo>
                  <a:pt x="3543836" y="2524983"/>
                </a:lnTo>
                <a:lnTo>
                  <a:pt x="0" y="2524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83610" y="2850934"/>
            <a:ext cx="692078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 MVP VisitaSegura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3344" r="-341" b="-633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3344" r="-341" b="-63344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344" r="-341" b="-6334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344" r="-341" b="-63344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06831" y="1348098"/>
            <a:ext cx="15474339" cy="870431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128529" y="516255"/>
            <a:ext cx="6030941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Video demostración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87357" y="7974957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4311088"/>
            <a:chOff x="0" y="0"/>
            <a:chExt cx="4816593" cy="11354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35431"/>
            </a:xfrm>
            <a:custGeom>
              <a:avLst/>
              <a:gdLst/>
              <a:ahLst/>
              <a:cxnLst/>
              <a:rect r="r" b="b" t="t" l="l"/>
              <a:pathLst>
                <a:path h="113543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13841"/>
                  </a:lnTo>
                  <a:cubicBezTo>
                    <a:pt x="4816592" y="1125764"/>
                    <a:pt x="4806926" y="1135431"/>
                    <a:pt x="4795002" y="1135431"/>
                  </a:cubicBezTo>
                  <a:lnTo>
                    <a:pt x="21590" y="1135431"/>
                  </a:lnTo>
                  <a:cubicBezTo>
                    <a:pt x="9666" y="1135431"/>
                    <a:pt x="0" y="1125764"/>
                    <a:pt x="0" y="11138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173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86317" y="3549277"/>
            <a:ext cx="590803" cy="590803"/>
          </a:xfrm>
          <a:custGeom>
            <a:avLst/>
            <a:gdLst/>
            <a:ahLst/>
            <a:cxnLst/>
            <a:rect r="r" b="b" t="t" l="l"/>
            <a:pathLst>
              <a:path h="590803" w="590803">
                <a:moveTo>
                  <a:pt x="0" y="0"/>
                </a:moveTo>
                <a:lnTo>
                  <a:pt x="590802" y="0"/>
                </a:lnTo>
                <a:lnTo>
                  <a:pt x="590802" y="590802"/>
                </a:lnTo>
                <a:lnTo>
                  <a:pt x="0" y="59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6317" y="4946323"/>
            <a:ext cx="590803" cy="590803"/>
          </a:xfrm>
          <a:custGeom>
            <a:avLst/>
            <a:gdLst/>
            <a:ahLst/>
            <a:cxnLst/>
            <a:rect r="r" b="b" t="t" l="l"/>
            <a:pathLst>
              <a:path h="590803" w="590803">
                <a:moveTo>
                  <a:pt x="0" y="0"/>
                </a:moveTo>
                <a:lnTo>
                  <a:pt x="590802" y="0"/>
                </a:lnTo>
                <a:lnTo>
                  <a:pt x="590802" y="590802"/>
                </a:lnTo>
                <a:lnTo>
                  <a:pt x="0" y="59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6317" y="6346750"/>
            <a:ext cx="590803" cy="590803"/>
          </a:xfrm>
          <a:custGeom>
            <a:avLst/>
            <a:gdLst/>
            <a:ahLst/>
            <a:cxnLst/>
            <a:rect r="r" b="b" t="t" l="l"/>
            <a:pathLst>
              <a:path h="590803" w="590803">
                <a:moveTo>
                  <a:pt x="0" y="0"/>
                </a:moveTo>
                <a:lnTo>
                  <a:pt x="590802" y="0"/>
                </a:lnTo>
                <a:lnTo>
                  <a:pt x="590802" y="590803"/>
                </a:lnTo>
                <a:lnTo>
                  <a:pt x="0" y="59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28455" y="5143500"/>
            <a:ext cx="1142354" cy="1130930"/>
          </a:xfrm>
          <a:custGeom>
            <a:avLst/>
            <a:gdLst/>
            <a:ahLst/>
            <a:cxnLst/>
            <a:rect r="r" b="b" t="t" l="l"/>
            <a:pathLst>
              <a:path h="1130930" w="1142354">
                <a:moveTo>
                  <a:pt x="0" y="0"/>
                </a:moveTo>
                <a:lnTo>
                  <a:pt x="1142354" y="0"/>
                </a:lnTo>
                <a:lnTo>
                  <a:pt x="1142354" y="1130930"/>
                </a:lnTo>
                <a:lnTo>
                  <a:pt x="0" y="1130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02102" y="1496034"/>
            <a:ext cx="4083795" cy="58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4793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Conclusión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6434" y="3627508"/>
            <a:ext cx="261788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Mejora operativa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56434" y="5024554"/>
            <a:ext cx="294306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Metodología Scrum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3344" r="-341" b="-6334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3344" r="-341" b="-63344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56434" y="6424982"/>
            <a:ext cx="323046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Impacto del proyecto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86317" y="7747178"/>
            <a:ext cx="590803" cy="590803"/>
          </a:xfrm>
          <a:custGeom>
            <a:avLst/>
            <a:gdLst/>
            <a:ahLst/>
            <a:cxnLst/>
            <a:rect r="r" b="b" t="t" l="l"/>
            <a:pathLst>
              <a:path h="590803" w="590803">
                <a:moveTo>
                  <a:pt x="0" y="0"/>
                </a:moveTo>
                <a:lnTo>
                  <a:pt x="590802" y="0"/>
                </a:lnTo>
                <a:lnTo>
                  <a:pt x="590802" y="590803"/>
                </a:lnTo>
                <a:lnTo>
                  <a:pt x="0" y="59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756434" y="7821347"/>
            <a:ext cx="228891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Trabajo futuro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4311088"/>
            <a:chOff x="0" y="0"/>
            <a:chExt cx="4816593" cy="1135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35431"/>
            </a:xfrm>
            <a:custGeom>
              <a:avLst/>
              <a:gdLst/>
              <a:ahLst/>
              <a:cxnLst/>
              <a:rect r="r" b="b" t="t" l="l"/>
              <a:pathLst>
                <a:path h="113543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13841"/>
                  </a:lnTo>
                  <a:cubicBezTo>
                    <a:pt x="4816592" y="1125764"/>
                    <a:pt x="4806926" y="1135431"/>
                    <a:pt x="4795002" y="1135431"/>
                  </a:cubicBezTo>
                  <a:lnTo>
                    <a:pt x="21590" y="1135431"/>
                  </a:lnTo>
                  <a:cubicBezTo>
                    <a:pt x="9666" y="1135431"/>
                    <a:pt x="0" y="1125764"/>
                    <a:pt x="0" y="11138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2CA4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173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34911" y="7340701"/>
            <a:ext cx="1489548" cy="1031850"/>
          </a:xfrm>
          <a:custGeom>
            <a:avLst/>
            <a:gdLst/>
            <a:ahLst/>
            <a:cxnLst/>
            <a:rect r="r" b="b" t="t" l="l"/>
            <a:pathLst>
              <a:path h="1031850" w="1489548">
                <a:moveTo>
                  <a:pt x="0" y="0"/>
                </a:moveTo>
                <a:lnTo>
                  <a:pt x="1489548" y="0"/>
                </a:lnTo>
                <a:lnTo>
                  <a:pt x="1489548" y="1031851"/>
                </a:lnTo>
                <a:lnTo>
                  <a:pt x="0" y="1031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247395" y="1023296"/>
            <a:ext cx="5793211" cy="84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8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Reflexión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14918" y="2574926"/>
            <a:ext cx="127337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Aportes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92555" y="2397845"/>
            <a:ext cx="461781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Debilidades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18698" y="3333116"/>
            <a:ext cx="6200773" cy="118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Optimización del </a:t>
            </a:r>
            <a:r>
              <a:rPr lang="en-US" sz="23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reg</a:t>
            </a:r>
            <a:r>
              <a:rPr lang="en-US" sz="23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ist</a:t>
            </a:r>
            <a:r>
              <a:rPr lang="en-US" sz="23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ro de </a:t>
            </a:r>
            <a:r>
              <a:rPr lang="en-US" sz="23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visi</a:t>
            </a:r>
            <a:r>
              <a:rPr lang="en-US" sz="23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t</a:t>
            </a:r>
            <a:r>
              <a:rPr lang="en-US" sz="23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as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Mayor seguridad y trazabilidad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 strike="noStrike" u="non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Disminución de errores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46976" y="3156035"/>
            <a:ext cx="8599076" cy="198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Dependencia tecnológica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Poca familiaridad tecnológica por parte del personal de seguridad </a:t>
            </a:r>
          </a:p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Riesgo de retrasos si no se cumplen los plazos de los sprints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75451" y="7299498"/>
            <a:ext cx="351249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Perfil de Egreso Aplicado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22788" y="8155382"/>
            <a:ext cx="461781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Intereses Profesionales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85305" y="7622623"/>
            <a:ext cx="1517391" cy="1185461"/>
          </a:xfrm>
          <a:custGeom>
            <a:avLst/>
            <a:gdLst/>
            <a:ahLst/>
            <a:cxnLst/>
            <a:rect r="r" b="b" t="t" l="l"/>
            <a:pathLst>
              <a:path h="1185461" w="1517391">
                <a:moveTo>
                  <a:pt x="0" y="0"/>
                </a:moveTo>
                <a:lnTo>
                  <a:pt x="1517390" y="0"/>
                </a:lnTo>
                <a:lnTo>
                  <a:pt x="1517390" y="1185461"/>
                </a:lnTo>
                <a:lnTo>
                  <a:pt x="0" y="1185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20238" y="5295900"/>
            <a:ext cx="8047524" cy="59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497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Espacio para preguntas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4" r="-341" b="-633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44" r="-341" b="-6334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08848" y="5505830"/>
            <a:ext cx="870305" cy="870305"/>
          </a:xfrm>
          <a:custGeom>
            <a:avLst/>
            <a:gdLst/>
            <a:ahLst/>
            <a:cxnLst/>
            <a:rect r="r" b="b" t="t" l="l"/>
            <a:pathLst>
              <a:path h="870305" w="870305">
                <a:moveTo>
                  <a:pt x="0" y="0"/>
                </a:moveTo>
                <a:lnTo>
                  <a:pt x="870304" y="0"/>
                </a:lnTo>
                <a:lnTo>
                  <a:pt x="870304" y="870305"/>
                </a:lnTo>
                <a:lnTo>
                  <a:pt x="0" y="870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42402" y="5580809"/>
            <a:ext cx="942589" cy="824765"/>
          </a:xfrm>
          <a:custGeom>
            <a:avLst/>
            <a:gdLst/>
            <a:ahLst/>
            <a:cxnLst/>
            <a:rect r="r" b="b" t="t" l="l"/>
            <a:pathLst>
              <a:path h="824765" w="942589">
                <a:moveTo>
                  <a:pt x="0" y="0"/>
                </a:moveTo>
                <a:lnTo>
                  <a:pt x="942589" y="0"/>
                </a:lnTo>
                <a:lnTo>
                  <a:pt x="942589" y="824765"/>
                </a:lnTo>
                <a:lnTo>
                  <a:pt x="0" y="824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40744" y="5610248"/>
            <a:ext cx="805579" cy="795326"/>
          </a:xfrm>
          <a:custGeom>
            <a:avLst/>
            <a:gdLst/>
            <a:ahLst/>
            <a:cxnLst/>
            <a:rect r="r" b="b" t="t" l="l"/>
            <a:pathLst>
              <a:path h="795326" w="805579">
                <a:moveTo>
                  <a:pt x="0" y="0"/>
                </a:moveTo>
                <a:lnTo>
                  <a:pt x="805579" y="0"/>
                </a:lnTo>
                <a:lnTo>
                  <a:pt x="805579" y="795326"/>
                </a:lnTo>
                <a:lnTo>
                  <a:pt x="0" y="795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58443" y="2504673"/>
            <a:ext cx="6771115" cy="9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780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619553"/>
            <a:ext cx="4491206" cy="54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</a:t>
            </a: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egistro manual de visitas, demoras, errores, duplicación de datos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8397" y="7619553"/>
            <a:ext cx="4491206" cy="54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Plataforma digital con QR y base de datos centralizada.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907911"/>
            <a:ext cx="449120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98397" y="6907911"/>
            <a:ext cx="449120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68094" y="7619553"/>
            <a:ext cx="4491206" cy="54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</a:t>
            </a: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ptimización de procesos, seguridad y eficiencia.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68094" y="6907911"/>
            <a:ext cx="449120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Relevancia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57077" y="4919810"/>
            <a:ext cx="2573846" cy="59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497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Anexos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graphicFrame>
        <p:nvGraphicFramePr>
          <p:cNvPr name="Object 6" id="6"/>
          <p:cNvGraphicFramePr/>
          <p:nvPr/>
        </p:nvGraphicFramePr>
        <p:xfrm>
          <a:off x="1028700" y="1653907"/>
          <a:ext cx="5029200" cy="9220200"/>
        </p:xfrm>
        <a:graphic>
          <a:graphicData uri="http://schemas.openxmlformats.org/presentationml/2006/ole">
            <p:oleObj imgW="6870700" imgH="11061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" id="7"/>
          <p:cNvGraphicFramePr/>
          <p:nvPr/>
        </p:nvGraphicFramePr>
        <p:xfrm>
          <a:off x="9279514" y="1653907"/>
          <a:ext cx="7543800" cy="7543800"/>
        </p:xfrm>
        <a:graphic>
          <a:graphicData uri="http://schemas.openxmlformats.org/presentationml/2006/ole">
            <p:oleObj imgW="9042400" imgH="90424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5874700" y="805010"/>
            <a:ext cx="5402033" cy="59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497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Requerimientos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6550" y="2687366"/>
            <a:ext cx="10934900" cy="5522998"/>
          </a:xfrm>
          <a:custGeom>
            <a:avLst/>
            <a:gdLst/>
            <a:ahLst/>
            <a:cxnLst/>
            <a:rect r="r" b="b" t="t" l="l"/>
            <a:pathLst>
              <a:path h="5522998" w="10934900">
                <a:moveTo>
                  <a:pt x="0" y="0"/>
                </a:moveTo>
                <a:lnTo>
                  <a:pt x="10934900" y="0"/>
                </a:lnTo>
                <a:lnTo>
                  <a:pt x="10934900" y="5522998"/>
                </a:lnTo>
                <a:lnTo>
                  <a:pt x="0" y="5522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86503" y="950297"/>
            <a:ext cx="5514993" cy="59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497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Casos de prueba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58937" y="2150719"/>
            <a:ext cx="10770126" cy="7472834"/>
          </a:xfrm>
          <a:custGeom>
            <a:avLst/>
            <a:gdLst/>
            <a:ahLst/>
            <a:cxnLst/>
            <a:rect r="r" b="b" t="t" l="l"/>
            <a:pathLst>
              <a:path h="7472834" w="10770126">
                <a:moveTo>
                  <a:pt x="0" y="0"/>
                </a:moveTo>
                <a:lnTo>
                  <a:pt x="10770126" y="0"/>
                </a:lnTo>
                <a:lnTo>
                  <a:pt x="10770126" y="7472834"/>
                </a:lnTo>
                <a:lnTo>
                  <a:pt x="0" y="7472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86503" y="950297"/>
            <a:ext cx="5514993" cy="59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497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Casos de prueba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80240" y="1181100"/>
            <a:ext cx="6527519" cy="59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497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Tecnologias usadas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62923" y="3265023"/>
            <a:ext cx="3988066" cy="6440894"/>
            <a:chOff x="0" y="0"/>
            <a:chExt cx="5317421" cy="85878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08731" y="7519787"/>
              <a:ext cx="2398988" cy="1068071"/>
            </a:xfrm>
            <a:custGeom>
              <a:avLst/>
              <a:gdLst/>
              <a:ahLst/>
              <a:cxnLst/>
              <a:rect r="r" b="b" t="t" l="l"/>
              <a:pathLst>
                <a:path h="1068071" w="2398988">
                  <a:moveTo>
                    <a:pt x="0" y="0"/>
                  </a:moveTo>
                  <a:lnTo>
                    <a:pt x="2398988" y="0"/>
                  </a:lnTo>
                  <a:lnTo>
                    <a:pt x="2398988" y="1068072"/>
                  </a:lnTo>
                  <a:lnTo>
                    <a:pt x="0" y="1068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852374"/>
              <a:ext cx="5317421" cy="2013973"/>
            </a:xfrm>
            <a:custGeom>
              <a:avLst/>
              <a:gdLst/>
              <a:ahLst/>
              <a:cxnLst/>
              <a:rect r="r" b="b" t="t" l="l"/>
              <a:pathLst>
                <a:path h="2013973" w="5317421">
                  <a:moveTo>
                    <a:pt x="0" y="0"/>
                  </a:moveTo>
                  <a:lnTo>
                    <a:pt x="5317421" y="0"/>
                  </a:lnTo>
                  <a:lnTo>
                    <a:pt x="5317421" y="2013973"/>
                  </a:lnTo>
                  <a:lnTo>
                    <a:pt x="0" y="2013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08731" y="4127880"/>
              <a:ext cx="2020903" cy="2020903"/>
            </a:xfrm>
            <a:custGeom>
              <a:avLst/>
              <a:gdLst/>
              <a:ahLst/>
              <a:cxnLst/>
              <a:rect r="r" b="b" t="t" l="l"/>
              <a:pathLst>
                <a:path h="2020903" w="2020903">
                  <a:moveTo>
                    <a:pt x="0" y="0"/>
                  </a:moveTo>
                  <a:lnTo>
                    <a:pt x="2020902" y="0"/>
                  </a:lnTo>
                  <a:lnTo>
                    <a:pt x="2020902" y="2020903"/>
                  </a:lnTo>
                  <a:lnTo>
                    <a:pt x="0" y="2020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8122" y="4374504"/>
              <a:ext cx="2499231" cy="1527655"/>
            </a:xfrm>
            <a:custGeom>
              <a:avLst/>
              <a:gdLst/>
              <a:ahLst/>
              <a:cxnLst/>
              <a:rect r="r" b="b" t="t" l="l"/>
              <a:pathLst>
                <a:path h="1527655" w="2499231">
                  <a:moveTo>
                    <a:pt x="0" y="0"/>
                  </a:moveTo>
                  <a:lnTo>
                    <a:pt x="2499231" y="0"/>
                  </a:lnTo>
                  <a:lnTo>
                    <a:pt x="2499231" y="1527655"/>
                  </a:lnTo>
                  <a:lnTo>
                    <a:pt x="0" y="152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65852" y="-47625"/>
              <a:ext cx="2333427" cy="644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Frontend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65852" y="3765930"/>
              <a:ext cx="322738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Backend/API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65852" y="6613606"/>
              <a:ext cx="3502223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Base de datos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52060" y="3265023"/>
            <a:ext cx="6414099" cy="6074224"/>
            <a:chOff x="0" y="0"/>
            <a:chExt cx="8552132" cy="80989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04947" y="1307880"/>
              <a:ext cx="1250893" cy="1354313"/>
            </a:xfrm>
            <a:custGeom>
              <a:avLst/>
              <a:gdLst/>
              <a:ahLst/>
              <a:cxnLst/>
              <a:rect r="r" b="b" t="t" l="l"/>
              <a:pathLst>
                <a:path h="1354313" w="1250893">
                  <a:moveTo>
                    <a:pt x="0" y="0"/>
                  </a:moveTo>
                  <a:lnTo>
                    <a:pt x="1250893" y="0"/>
                  </a:lnTo>
                  <a:lnTo>
                    <a:pt x="1250893" y="1354313"/>
                  </a:lnTo>
                  <a:lnTo>
                    <a:pt x="0" y="1354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6373726" y="1307880"/>
              <a:ext cx="1453973" cy="1453973"/>
            </a:xfrm>
            <a:custGeom>
              <a:avLst/>
              <a:gdLst/>
              <a:ahLst/>
              <a:cxnLst/>
              <a:rect r="r" b="b" t="t" l="l"/>
              <a:pathLst>
                <a:path h="1453973" w="1453973">
                  <a:moveTo>
                    <a:pt x="0" y="0"/>
                  </a:moveTo>
                  <a:lnTo>
                    <a:pt x="1453974" y="0"/>
                  </a:lnTo>
                  <a:lnTo>
                    <a:pt x="1453974" y="1453973"/>
                  </a:lnTo>
                  <a:lnTo>
                    <a:pt x="0" y="1453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73474" y="6613606"/>
              <a:ext cx="2946598" cy="666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0"/>
                </a:lnSpc>
              </a:pPr>
              <a:r>
                <a:rPr lang="en-US" sz="3022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Escaneo QR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3984823" cy="666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0"/>
                </a:lnSpc>
              </a:pPr>
              <a:r>
                <a:rPr lang="en-US" sz="3022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Packaging / dev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482961"/>
              <a:ext cx="4966494" cy="666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0"/>
                </a:lnSpc>
              </a:pPr>
              <a:r>
                <a:rPr lang="en-US" sz="3022" b="true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Tasks programadas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73474" y="7476460"/>
              <a:ext cx="3167856" cy="622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9"/>
                </a:lnSpc>
                <a:spcBef>
                  <a:spcPct val="0"/>
                </a:spcBef>
              </a:pPr>
              <a:r>
                <a:rPr lang="en-US" sz="2806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@zxin</a:t>
              </a:r>
              <a:r>
                <a:rPr lang="en-US" sz="2806" strike="noStrike" u="none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g</a:t>
              </a:r>
              <a:r>
                <a:rPr lang="en-US" sz="2806" strike="noStrike" u="none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/lib</a:t>
              </a:r>
              <a:r>
                <a:rPr lang="en-US" sz="2806" strike="noStrike" u="none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rar</a:t>
              </a:r>
              <a:r>
                <a:rPr lang="en-US" sz="2806" strike="noStrike" u="none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611222"/>
              <a:ext cx="7948048" cy="129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9"/>
                </a:lnSpc>
                <a:spcBef>
                  <a:spcPct val="0"/>
                </a:spcBef>
              </a:pPr>
              <a:r>
                <a:rPr lang="en-US" sz="2806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b="true" sz="2806">
                  <a:solidFill>
                    <a:srgbClr val="000000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node-cron</a:t>
              </a:r>
              <a:r>
                <a:rPr lang="en-US" sz="2806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(</a:t>
              </a:r>
              <a:r>
                <a:rPr lang="en-US" sz="2806" i="true">
                  <a:solidFill>
                    <a:srgbClr val="000000"/>
                  </a:solidFill>
                  <a:latin typeface="Open Sans 2 Italics"/>
                  <a:ea typeface="Open Sans 2 Italics"/>
                  <a:cs typeface="Open Sans 2 Italics"/>
                  <a:sym typeface="Open Sans 2 Italics"/>
                </a:rPr>
                <a:t>tarea de reporte d</a:t>
              </a:r>
              <a:r>
                <a:rPr lang="en-US" sz="2806" i="true" strike="noStrike" u="none">
                  <a:solidFill>
                    <a:srgbClr val="000000"/>
                  </a:solidFill>
                  <a:latin typeface="Open Sans 2 Italics"/>
                  <a:ea typeface="Open Sans 2 Italics"/>
                  <a:cs typeface="Open Sans 2 Italics"/>
                  <a:sym typeface="Open Sans 2 Italics"/>
                </a:rPr>
                <a:t>iario y expiración</a:t>
              </a:r>
              <a:r>
                <a:rPr lang="en-US" sz="2806" strike="noStrike" u="none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).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3877013" y="1307880"/>
              <a:ext cx="1277590" cy="1453973"/>
            </a:xfrm>
            <a:custGeom>
              <a:avLst/>
              <a:gdLst/>
              <a:ahLst/>
              <a:cxnLst/>
              <a:rect r="r" b="b" t="t" l="l"/>
              <a:pathLst>
                <a:path h="1453973" w="1277590">
                  <a:moveTo>
                    <a:pt x="0" y="0"/>
                  </a:moveTo>
                  <a:lnTo>
                    <a:pt x="1277590" y="0"/>
                  </a:lnTo>
                  <a:lnTo>
                    <a:pt x="1277590" y="1453973"/>
                  </a:lnTo>
                  <a:lnTo>
                    <a:pt x="0" y="1453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513885" y="804749"/>
              <a:ext cx="1852811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nodemon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649294" y="804749"/>
              <a:ext cx="2902838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linter standard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04749"/>
              <a:ext cx="3231287" cy="503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electron-builder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50578" y="4526417"/>
            <a:ext cx="537311" cy="713479"/>
            <a:chOff x="0" y="0"/>
            <a:chExt cx="61210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2108" cy="812800"/>
            </a:xfrm>
            <a:custGeom>
              <a:avLst/>
              <a:gdLst/>
              <a:ahLst/>
              <a:cxnLst/>
              <a:rect r="r" b="b" t="t" l="l"/>
              <a:pathLst>
                <a:path h="812800" w="612108">
                  <a:moveTo>
                    <a:pt x="306054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08908" y="0"/>
                  </a:lnTo>
                  <a:lnTo>
                    <a:pt x="408908" y="406400"/>
                  </a:lnTo>
                  <a:lnTo>
                    <a:pt x="612108" y="406400"/>
                  </a:lnTo>
                  <a:lnTo>
                    <a:pt x="306054" y="812800"/>
                  </a:lnTo>
                  <a:close/>
                </a:path>
              </a:pathLst>
            </a:custGeom>
            <a:solidFill>
              <a:srgbClr val="F2CA4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03200" y="-47625"/>
              <a:ext cx="205708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37526" y="1254755"/>
            <a:ext cx="7812948" cy="903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381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Seguridad en la Comunicación</a:t>
            </a:r>
          </a:p>
          <a:p>
            <a:pPr algn="l">
              <a:lnSpc>
                <a:spcPts val="3433"/>
              </a:lnSpc>
            </a:pPr>
            <a:r>
              <a:rPr lang="en-US" sz="381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IPC (Electron)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0153" y="3550292"/>
            <a:ext cx="267816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enderer (UI)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519" y="5568957"/>
            <a:ext cx="29554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Mai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n (ipcMain)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587622"/>
            <a:ext cx="36529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Backe</a:t>
            </a: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nd (Express)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586538" y="6549397"/>
            <a:ext cx="537311" cy="713479"/>
            <a:chOff x="0" y="0"/>
            <a:chExt cx="612108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2108" cy="812800"/>
            </a:xfrm>
            <a:custGeom>
              <a:avLst/>
              <a:gdLst/>
              <a:ahLst/>
              <a:cxnLst/>
              <a:rect r="r" b="b" t="t" l="l"/>
              <a:pathLst>
                <a:path h="812800" w="612108">
                  <a:moveTo>
                    <a:pt x="306054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08908" y="0"/>
                  </a:lnTo>
                  <a:lnTo>
                    <a:pt x="408908" y="406400"/>
                  </a:lnTo>
                  <a:lnTo>
                    <a:pt x="612108" y="406400"/>
                  </a:lnTo>
                  <a:lnTo>
                    <a:pt x="306054" y="812800"/>
                  </a:lnTo>
                  <a:close/>
                </a:path>
              </a:pathLst>
            </a:custGeom>
            <a:solidFill>
              <a:srgbClr val="F2CA4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203200" y="-47625"/>
              <a:ext cx="205708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538256" y="4664717"/>
            <a:ext cx="3002459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i="true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cont</a:t>
            </a:r>
            <a:r>
              <a:rPr lang="en-US" sz="2300" i="true">
                <a:solidFill>
                  <a:srgbClr val="000000"/>
                </a:solidFill>
                <a:latin typeface="Open Sans 2 Italics"/>
                <a:ea typeface="Open Sans 2 Italics"/>
                <a:cs typeface="Open Sans 2 Italics"/>
                <a:sym typeface="Open Sans 2 Italics"/>
              </a:rPr>
              <a:t>extBridge (preload)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34832" y="3624015"/>
            <a:ext cx="9443834" cy="467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contextIsolation + contextBridge:</a:t>
            </a:r>
            <a:r>
              <a:rPr lang="en-US" sz="221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El preload expone una </a:t>
            </a:r>
            <a:r>
              <a:rPr lang="en-US" sz="221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API pequeña y segura (ej. electronAPI.showDialog, onMenuEvent).</a:t>
            </a:r>
          </a:p>
          <a:p>
            <a:pPr algn="ctr">
              <a:lnSpc>
                <a:spcPts val="3100"/>
              </a:lnSpc>
            </a:pPr>
          </a:p>
          <a:p>
            <a:pPr algn="ctr">
              <a:lnSpc>
                <a:spcPts val="3100"/>
              </a:lnSpc>
            </a:pPr>
            <a:r>
              <a:rPr lang="en-US" b="true" sz="2214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IpcMain como controlador:</a:t>
            </a:r>
            <a:r>
              <a:rPr lang="en-US" sz="221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El proceso main valida peticiones, maneja handlers (invoke/handle) y envía eventos seguros (webContents.send).</a:t>
            </a:r>
          </a:p>
          <a:p>
            <a:pPr algn="ctr">
              <a:lnSpc>
                <a:spcPts val="3100"/>
              </a:lnSpc>
            </a:pPr>
          </a:p>
          <a:p>
            <a:pPr algn="ctr">
              <a:lnSpc>
                <a:spcPts val="3100"/>
              </a:lnSpc>
            </a:pPr>
            <a:r>
              <a:rPr lang="en-US" b="true" sz="2214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Renderer sin nodeIntegration:</a:t>
            </a:r>
            <a:r>
              <a:rPr lang="en-US" sz="221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El frontend solo usa la API expuesta; esto reduce significativamente la superficie de ataque.</a:t>
            </a:r>
          </a:p>
          <a:p>
            <a:pPr algn="ctr">
              <a:lnSpc>
                <a:spcPts val="3100"/>
              </a:lnSpc>
            </a:pPr>
          </a:p>
          <a:p>
            <a:pPr algn="ctr">
              <a:lnSpc>
                <a:spcPts val="3100"/>
              </a:lnSpc>
            </a:pPr>
            <a:r>
              <a:rPr lang="en-US" b="true" sz="2214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Separación clara de responsabilidades:</a:t>
            </a:r>
            <a:r>
              <a:rPr lang="en-US" sz="2214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Renderer → usa HTTP hacia el backend (Express) para datos persistentes y autenticación.</a:t>
            </a:r>
          </a:p>
          <a:p>
            <a:pPr algn="ctr">
              <a:lnSpc>
                <a:spcPts val="310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039265"/>
            <a:ext cx="18288000" cy="1136978"/>
            <a:chOff x="0" y="0"/>
            <a:chExt cx="4816593" cy="2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2CA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05480" y="2223910"/>
            <a:ext cx="9877041" cy="7815354"/>
            <a:chOff x="0" y="0"/>
            <a:chExt cx="2459739" cy="1946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9739" cy="1946305"/>
            </a:xfrm>
            <a:custGeom>
              <a:avLst/>
              <a:gdLst/>
              <a:ahLst/>
              <a:cxnLst/>
              <a:rect r="r" b="b" t="t" l="l"/>
              <a:pathLst>
                <a:path h="1946305" w="2459739">
                  <a:moveTo>
                    <a:pt x="16460" y="0"/>
                  </a:moveTo>
                  <a:lnTo>
                    <a:pt x="2443278" y="0"/>
                  </a:lnTo>
                  <a:cubicBezTo>
                    <a:pt x="2452369" y="0"/>
                    <a:pt x="2459739" y="7370"/>
                    <a:pt x="2459739" y="16460"/>
                  </a:cubicBezTo>
                  <a:lnTo>
                    <a:pt x="2459739" y="1929844"/>
                  </a:lnTo>
                  <a:cubicBezTo>
                    <a:pt x="2459739" y="1938935"/>
                    <a:pt x="2452369" y="1946305"/>
                    <a:pt x="2443278" y="1946305"/>
                  </a:cubicBezTo>
                  <a:lnTo>
                    <a:pt x="16460" y="1946305"/>
                  </a:lnTo>
                  <a:cubicBezTo>
                    <a:pt x="7370" y="1946305"/>
                    <a:pt x="0" y="1938935"/>
                    <a:pt x="0" y="1929844"/>
                  </a:cubicBezTo>
                  <a:lnTo>
                    <a:pt x="0" y="16460"/>
                  </a:lnTo>
                  <a:cubicBezTo>
                    <a:pt x="0" y="7370"/>
                    <a:pt x="7370" y="0"/>
                    <a:pt x="16460" y="0"/>
                  </a:cubicBezTo>
                  <a:close/>
                </a:path>
              </a:pathLst>
            </a:custGeom>
            <a:solidFill>
              <a:srgbClr val="28292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59739" cy="1984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680204" y="1710281"/>
            <a:ext cx="4911732" cy="35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1"/>
              </a:lnSpc>
              <a:spcBef>
                <a:spcPct val="0"/>
              </a:spcBef>
            </a:pPr>
            <a:r>
              <a:rPr lang="en-US" b="true" sz="2115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Product backlog general y priorizado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34631" y="912197"/>
            <a:ext cx="6818738" cy="54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</a:pPr>
            <a:r>
              <a:rPr lang="en-US" sz="43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SCRUM</a:t>
            </a:r>
          </a:p>
        </p:txBody>
      </p:sp>
      <p:graphicFrame>
        <p:nvGraphicFramePr>
          <p:cNvPr name="Object 11" id="11"/>
          <p:cNvGraphicFramePr/>
          <p:nvPr/>
        </p:nvGraphicFramePr>
        <p:xfrm>
          <a:off x="4346500" y="2392160"/>
          <a:ext cx="5029200" cy="14508480"/>
        </p:xfrm>
        <a:graphic>
          <a:graphicData uri="http://schemas.openxmlformats.org/presentationml/2006/ole">
            <p:oleObj imgW="7924800" imgH="17411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3344" r="-341" b="-6334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3344" r="-341" b="-63344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979282"/>
            <a:ext cx="18288000" cy="822068"/>
            <a:chOff x="0" y="0"/>
            <a:chExt cx="4816593" cy="2165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16512"/>
            </a:xfrm>
            <a:custGeom>
              <a:avLst/>
              <a:gdLst/>
              <a:ahLst/>
              <a:cxnLst/>
              <a:rect r="r" b="b" t="t" l="l"/>
              <a:pathLst>
                <a:path h="216512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94922"/>
                  </a:lnTo>
                  <a:cubicBezTo>
                    <a:pt x="4816592" y="206846"/>
                    <a:pt x="4806926" y="216512"/>
                    <a:pt x="4795002" y="216512"/>
                  </a:cubicBezTo>
                  <a:lnTo>
                    <a:pt x="21590" y="216512"/>
                  </a:lnTo>
                  <a:cubicBezTo>
                    <a:pt x="9666" y="216512"/>
                    <a:pt x="0" y="206846"/>
                    <a:pt x="0" y="19492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2CA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54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032177" y="2424708"/>
            <a:ext cx="10223645" cy="7461672"/>
            <a:chOff x="0" y="0"/>
            <a:chExt cx="2267876" cy="16551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7876" cy="1655197"/>
            </a:xfrm>
            <a:custGeom>
              <a:avLst/>
              <a:gdLst/>
              <a:ahLst/>
              <a:cxnLst/>
              <a:rect r="r" b="b" t="t" l="l"/>
              <a:pathLst>
                <a:path h="1655197" w="2267876">
                  <a:moveTo>
                    <a:pt x="16660" y="0"/>
                  </a:moveTo>
                  <a:lnTo>
                    <a:pt x="2251216" y="0"/>
                  </a:lnTo>
                  <a:cubicBezTo>
                    <a:pt x="2260417" y="0"/>
                    <a:pt x="2267876" y="7459"/>
                    <a:pt x="2267876" y="16660"/>
                  </a:cubicBezTo>
                  <a:lnTo>
                    <a:pt x="2267876" y="1638537"/>
                  </a:lnTo>
                  <a:cubicBezTo>
                    <a:pt x="2267876" y="1642956"/>
                    <a:pt x="2266121" y="1647193"/>
                    <a:pt x="2262997" y="1650317"/>
                  </a:cubicBezTo>
                  <a:cubicBezTo>
                    <a:pt x="2259872" y="1653442"/>
                    <a:pt x="2255635" y="1655197"/>
                    <a:pt x="2251216" y="1655197"/>
                  </a:cubicBezTo>
                  <a:lnTo>
                    <a:pt x="16660" y="1655197"/>
                  </a:lnTo>
                  <a:cubicBezTo>
                    <a:pt x="12241" y="1655197"/>
                    <a:pt x="8004" y="1653442"/>
                    <a:pt x="4879" y="1650317"/>
                  </a:cubicBezTo>
                  <a:cubicBezTo>
                    <a:pt x="1755" y="1647193"/>
                    <a:pt x="0" y="1642956"/>
                    <a:pt x="0" y="1638537"/>
                  </a:cubicBezTo>
                  <a:lnTo>
                    <a:pt x="0" y="16660"/>
                  </a:lnTo>
                  <a:cubicBezTo>
                    <a:pt x="0" y="12241"/>
                    <a:pt x="1755" y="8004"/>
                    <a:pt x="4879" y="4879"/>
                  </a:cubicBezTo>
                  <a:cubicBezTo>
                    <a:pt x="8004" y="1755"/>
                    <a:pt x="12241" y="0"/>
                    <a:pt x="16660" y="0"/>
                  </a:cubicBezTo>
                  <a:close/>
                </a:path>
              </a:pathLst>
            </a:custGeom>
            <a:solidFill>
              <a:srgbClr val="28292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7876" cy="1693297"/>
            </a:xfrm>
            <a:prstGeom prst="rect">
              <a:avLst/>
            </a:prstGeom>
          </p:spPr>
          <p:txBody>
            <a:bodyPr anchor="ctr" rtlCol="false" tIns="58335" lIns="58335" bIns="58335" rIns="58335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780887" y="1990328"/>
            <a:ext cx="4710722" cy="35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0"/>
              </a:lnSpc>
              <a:spcBef>
                <a:spcPct val="0"/>
              </a:spcBef>
            </a:pPr>
            <a:r>
              <a:rPr lang="en-US" b="true" sz="2028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Sprint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34817" y="1220030"/>
            <a:ext cx="6818365" cy="54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</a:pPr>
            <a:r>
              <a:rPr lang="en-US" sz="433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SCRUM</a:t>
            </a:r>
          </a:p>
        </p:txBody>
      </p:sp>
      <p:graphicFrame>
        <p:nvGraphicFramePr>
          <p:cNvPr name="Object 11" id="11"/>
          <p:cNvGraphicFramePr/>
          <p:nvPr/>
        </p:nvGraphicFramePr>
        <p:xfrm>
          <a:off x="4206457" y="2612744"/>
          <a:ext cx="5029200" cy="8648700"/>
        </p:xfrm>
        <a:graphic>
          <a:graphicData uri="http://schemas.openxmlformats.org/presentationml/2006/ole">
            <p:oleObj imgW="6756400" imgH="10375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3344" r="-341" b="-6334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3344" r="-341" b="-63344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0262" y="9291474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85187"/>
            <a:ext cx="18288000" cy="908378"/>
            <a:chOff x="0" y="0"/>
            <a:chExt cx="4816593" cy="2392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39244"/>
            </a:xfrm>
            <a:custGeom>
              <a:avLst/>
              <a:gdLst/>
              <a:ahLst/>
              <a:cxnLst/>
              <a:rect r="r" b="b" t="t" l="l"/>
              <a:pathLst>
                <a:path h="239244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17654"/>
                  </a:lnTo>
                  <a:cubicBezTo>
                    <a:pt x="4816592" y="229578"/>
                    <a:pt x="4806926" y="239244"/>
                    <a:pt x="4795002" y="239244"/>
                  </a:cubicBezTo>
                  <a:lnTo>
                    <a:pt x="21590" y="239244"/>
                  </a:lnTo>
                  <a:cubicBezTo>
                    <a:pt x="15864" y="239244"/>
                    <a:pt x="10372" y="236969"/>
                    <a:pt x="6324" y="232920"/>
                  </a:cubicBezTo>
                  <a:cubicBezTo>
                    <a:pt x="2275" y="228871"/>
                    <a:pt x="0" y="223380"/>
                    <a:pt x="0" y="217654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7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68289" y="3150702"/>
            <a:ext cx="6010111" cy="1081658"/>
            <a:chOff x="0" y="0"/>
            <a:chExt cx="8013481" cy="1442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55707" cy="1442210"/>
            </a:xfrm>
            <a:custGeom>
              <a:avLst/>
              <a:gdLst/>
              <a:ahLst/>
              <a:cxnLst/>
              <a:rect r="r" b="b" t="t" l="l"/>
              <a:pathLst>
                <a:path h="1442210" w="2555707">
                  <a:moveTo>
                    <a:pt x="0" y="0"/>
                  </a:moveTo>
                  <a:lnTo>
                    <a:pt x="2555707" y="0"/>
                  </a:lnTo>
                  <a:lnTo>
                    <a:pt x="2555707" y="1442210"/>
                  </a:lnTo>
                  <a:lnTo>
                    <a:pt x="0" y="1442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79" r="0" b="-1279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121310" y="555736"/>
              <a:ext cx="4892171" cy="432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55"/>
                </a:lnSpc>
                <a:spcBef>
                  <a:spcPct val="0"/>
                </a:spcBef>
              </a:pPr>
              <a:r>
                <a:rPr lang="en-US" b="true" sz="250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¿Como se diferencia?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452473" y="2997261"/>
            <a:ext cx="1009843" cy="1007319"/>
          </a:xfrm>
          <a:custGeom>
            <a:avLst/>
            <a:gdLst/>
            <a:ahLst/>
            <a:cxnLst/>
            <a:rect r="r" b="b" t="t" l="l"/>
            <a:pathLst>
              <a:path h="1007319" w="1009843">
                <a:moveTo>
                  <a:pt x="0" y="0"/>
                </a:moveTo>
                <a:lnTo>
                  <a:pt x="1009844" y="0"/>
                </a:lnTo>
                <a:lnTo>
                  <a:pt x="1009844" y="1007319"/>
                </a:lnTo>
                <a:lnTo>
                  <a:pt x="0" y="1007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26919" y="1216225"/>
            <a:ext cx="8234162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4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Extracto Modelo de negocios Canvas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353828" y="4567060"/>
            <a:ext cx="5103955" cy="1650049"/>
            <a:chOff x="0" y="0"/>
            <a:chExt cx="6805273" cy="2200065"/>
          </a:xfrm>
        </p:grpSpPr>
        <p:sp>
          <p:nvSpPr>
            <p:cNvPr name="Freeform 12" id="12"/>
            <p:cNvSpPr/>
            <p:nvPr/>
          </p:nvSpPr>
          <p:spPr>
            <a:xfrm flipH="true" flipV="false" rot="-10800000">
              <a:off x="0" y="0"/>
              <a:ext cx="794820" cy="811041"/>
            </a:xfrm>
            <a:custGeom>
              <a:avLst/>
              <a:gdLst/>
              <a:ahLst/>
              <a:cxnLst/>
              <a:rect r="r" b="b" t="t" l="l"/>
              <a:pathLst>
                <a:path h="811041" w="794820">
                  <a:moveTo>
                    <a:pt x="794820" y="0"/>
                  </a:moveTo>
                  <a:lnTo>
                    <a:pt x="0" y="0"/>
                  </a:lnTo>
                  <a:lnTo>
                    <a:pt x="0" y="811041"/>
                  </a:lnTo>
                  <a:lnTo>
                    <a:pt x="794820" y="811041"/>
                  </a:lnTo>
                  <a:lnTo>
                    <a:pt x="79482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149438" y="57150"/>
              <a:ext cx="4655834" cy="9916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Automatizar el proceso de ingreso y salida, mediante el qr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149438" y="1523035"/>
              <a:ext cx="4655834" cy="677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Generación</a:t>
              </a: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reportes automáticos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-10800000">
            <a:off x="10866202" y="4567060"/>
            <a:ext cx="596115" cy="608281"/>
          </a:xfrm>
          <a:custGeom>
            <a:avLst/>
            <a:gdLst/>
            <a:ahLst/>
            <a:cxnLst/>
            <a:rect r="r" b="b" t="t" l="l"/>
            <a:pathLst>
              <a:path h="608281" w="596115">
                <a:moveTo>
                  <a:pt x="596115" y="0"/>
                </a:moveTo>
                <a:lnTo>
                  <a:pt x="0" y="0"/>
                </a:lnTo>
                <a:lnTo>
                  <a:pt x="0" y="608281"/>
                </a:lnTo>
                <a:lnTo>
                  <a:pt x="596115" y="608281"/>
                </a:lnTo>
                <a:lnTo>
                  <a:pt x="5961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3344" r="-341" b="-6334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3344" r="-341" b="-6334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574153" y="6217108"/>
            <a:ext cx="1139694" cy="1168917"/>
          </a:xfrm>
          <a:custGeom>
            <a:avLst/>
            <a:gdLst/>
            <a:ahLst/>
            <a:cxnLst/>
            <a:rect r="r" b="b" t="t" l="l"/>
            <a:pathLst>
              <a:path h="1168917" w="1139694">
                <a:moveTo>
                  <a:pt x="0" y="0"/>
                </a:moveTo>
                <a:lnTo>
                  <a:pt x="1139694" y="0"/>
                </a:lnTo>
                <a:lnTo>
                  <a:pt x="1139694" y="1168918"/>
                </a:lnTo>
                <a:lnTo>
                  <a:pt x="0" y="11689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2007433" y="3577120"/>
            <a:ext cx="3772525" cy="59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5"/>
              </a:lnSpc>
              <a:spcBef>
                <a:spcPct val="0"/>
              </a:spcBef>
            </a:pPr>
            <a:r>
              <a:rPr lang="en-US" b="true" sz="25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¿Cómo entrega valor?</a:t>
            </a:r>
          </a:p>
          <a:p>
            <a:pPr algn="l" marL="0" indent="0" lvl="0">
              <a:lnSpc>
                <a:spcPts val="2255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12007433" y="4464753"/>
            <a:ext cx="4712278" cy="2113673"/>
            <a:chOff x="0" y="0"/>
            <a:chExt cx="6283037" cy="281823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57150"/>
              <a:ext cx="5916818" cy="677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Agiliza el control de visitas mediante la cedula de identidad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135950"/>
              <a:ext cx="6283037" cy="677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Centraliza</a:t>
              </a: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registros en una base de datos para fácil consulta.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141200"/>
              <a:ext cx="6283037" cy="677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58"/>
                </a:lnSpc>
                <a:spcBef>
                  <a:spcPct val="0"/>
                </a:spcBef>
              </a:pPr>
              <a:r>
                <a:rPr lang="en-US" sz="206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Reduce tiempos de atención y errores humanos en el registro.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398062" y="8265142"/>
            <a:ext cx="3491876" cy="72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58"/>
              </a:lnSpc>
              <a:spcBef>
                <a:spcPct val="0"/>
              </a:spcBef>
            </a:pPr>
            <a:r>
              <a:rPr lang="en-US" sz="20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Funcionarios, visitantes y área de seguridad de Duoc UC San Bernardo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90779" y="7569596"/>
            <a:ext cx="3306441" cy="30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5"/>
              </a:lnSpc>
              <a:spcBef>
                <a:spcPct val="0"/>
              </a:spcBef>
            </a:pPr>
            <a:r>
              <a:rPr lang="en-US" b="true" sz="250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Clientes principales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96511" y="8692236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979282"/>
            <a:ext cx="18288000" cy="822068"/>
            <a:chOff x="0" y="0"/>
            <a:chExt cx="4816593" cy="2165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16512"/>
            </a:xfrm>
            <a:custGeom>
              <a:avLst/>
              <a:gdLst/>
              <a:ahLst/>
              <a:cxnLst/>
              <a:rect r="r" b="b" t="t" l="l"/>
              <a:pathLst>
                <a:path h="216512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94922"/>
                  </a:lnTo>
                  <a:cubicBezTo>
                    <a:pt x="4816592" y="206846"/>
                    <a:pt x="4806926" y="216512"/>
                    <a:pt x="4795002" y="216512"/>
                  </a:cubicBezTo>
                  <a:lnTo>
                    <a:pt x="21590" y="216512"/>
                  </a:lnTo>
                  <a:cubicBezTo>
                    <a:pt x="9666" y="216512"/>
                    <a:pt x="0" y="206846"/>
                    <a:pt x="0" y="19492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2CA4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54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344" r="-341" b="-6334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344" r="-341" b="-633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67384" y="1466645"/>
            <a:ext cx="11933653" cy="8387221"/>
          </a:xfrm>
          <a:custGeom>
            <a:avLst/>
            <a:gdLst/>
            <a:ahLst/>
            <a:cxnLst/>
            <a:rect r="r" b="b" t="t" l="l"/>
            <a:pathLst>
              <a:path h="8387221" w="11933653">
                <a:moveTo>
                  <a:pt x="0" y="0"/>
                </a:moveTo>
                <a:lnTo>
                  <a:pt x="11933653" y="0"/>
                </a:lnTo>
                <a:lnTo>
                  <a:pt x="11933653" y="8387221"/>
                </a:lnTo>
                <a:lnTo>
                  <a:pt x="0" y="8387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1" t="-134" r="0" b="-20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25668" y="2170603"/>
            <a:ext cx="4836665" cy="96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780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17375" y="4532254"/>
            <a:ext cx="12253250" cy="299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proyecto APT busca automatizar el registro de visitas en la sede Duoc UC San Bernardo mediante el uso de códigos QR y una base de datos centralizada, con el fin de optimizar tiempos de ingreso, reducir errores y fortalecer la seguridad. </a:t>
            </a:r>
          </a:p>
          <a:p>
            <a:pPr algn="ctr">
              <a:lnSpc>
                <a:spcPts val="3390"/>
              </a:lnSpc>
            </a:pPr>
          </a:p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 desarrollo se realizará con la metodología Scrum asegurando entregas semanales, trazabilidad y flexibilidad ante cambios.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344" r="-341" b="-6334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41325" y="3835542"/>
            <a:ext cx="4564983" cy="3709048"/>
          </a:xfrm>
          <a:custGeom>
            <a:avLst/>
            <a:gdLst/>
            <a:ahLst/>
            <a:cxnLst/>
            <a:rect r="r" b="b" t="t" l="l"/>
            <a:pathLst>
              <a:path h="3709048" w="4564983">
                <a:moveTo>
                  <a:pt x="0" y="0"/>
                </a:moveTo>
                <a:lnTo>
                  <a:pt x="4564982" y="0"/>
                </a:lnTo>
                <a:lnTo>
                  <a:pt x="4564982" y="3709048"/>
                </a:lnTo>
                <a:lnTo>
                  <a:pt x="0" y="3709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30809" y="1238250"/>
            <a:ext cx="6671525" cy="169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7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Propuesta de solución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3156" y="3375704"/>
            <a:ext cx="7927915" cy="464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5"/>
              </a:lnSpc>
            </a:pPr>
          </a:p>
          <a:p>
            <a:pPr algn="l">
              <a:lnSpc>
                <a:spcPts val="2825"/>
              </a:lnSpc>
            </a:pPr>
          </a:p>
          <a:p>
            <a:pPr algn="l" marL="539894" indent="-269947" lvl="1">
              <a:lnSpc>
                <a:spcPts val="282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Registro rápido de visitas (manual y automatizado).</a:t>
            </a:r>
          </a:p>
          <a:p>
            <a:pPr algn="l">
              <a:lnSpc>
                <a:spcPts val="2825"/>
              </a:lnSpc>
            </a:pPr>
          </a:p>
          <a:p>
            <a:pPr algn="l" marL="539894" indent="-269947" lvl="1">
              <a:lnSpc>
                <a:spcPts val="282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Control de entradas y salidas.</a:t>
            </a:r>
          </a:p>
          <a:p>
            <a:pPr algn="l">
              <a:lnSpc>
                <a:spcPts val="2825"/>
              </a:lnSpc>
            </a:pPr>
          </a:p>
          <a:p>
            <a:pPr algn="l" marL="539894" indent="-269947" lvl="1">
              <a:lnSpc>
                <a:spcPts val="282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Validación de identidad mediante lectura de Carnet de identidad.</a:t>
            </a:r>
          </a:p>
          <a:p>
            <a:pPr algn="l">
              <a:lnSpc>
                <a:spcPts val="2825"/>
              </a:lnSpc>
            </a:pPr>
          </a:p>
          <a:p>
            <a:pPr algn="l" marL="539894" indent="-269947" lvl="1">
              <a:lnSpc>
                <a:spcPts val="2825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Generación de reportes y trazabilidad completa.</a:t>
            </a:r>
          </a:p>
          <a:p>
            <a:pPr algn="l">
              <a:lnSpc>
                <a:spcPts val="282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344" r="-341" b="-633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344" r="-341" b="-6334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88795" y="5430227"/>
            <a:ext cx="3157982" cy="3404833"/>
          </a:xfrm>
          <a:custGeom>
            <a:avLst/>
            <a:gdLst/>
            <a:ahLst/>
            <a:cxnLst/>
            <a:rect r="r" b="b" t="t" l="l"/>
            <a:pathLst>
              <a:path h="3404833" w="3157982">
                <a:moveTo>
                  <a:pt x="0" y="0"/>
                </a:moveTo>
                <a:lnTo>
                  <a:pt x="3157982" y="0"/>
                </a:lnTo>
                <a:lnTo>
                  <a:pt x="3157982" y="3404833"/>
                </a:lnTo>
                <a:lnTo>
                  <a:pt x="0" y="3404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18430" y="1971253"/>
            <a:ext cx="9298712" cy="26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40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General:</a:t>
            </a:r>
          </a:p>
          <a:p>
            <a:pPr algn="ctr">
              <a:lnSpc>
                <a:spcPts val="4520"/>
              </a:lnSpc>
            </a:pPr>
          </a:p>
          <a:p>
            <a:pPr algn="ctr">
              <a:lnSpc>
                <a:spcPts val="2938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Desarrollar e implementar una plataforma digital con uso de códigos QR y base de datos centralizada para automatizar el registro de visitas en la sede Duoc UC San Bernardo.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8699" y="8379126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669846" y="3771896"/>
            <a:ext cx="1459983" cy="127018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545200" y="5143500"/>
            <a:ext cx="1308380" cy="119196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562595" y="6335461"/>
            <a:ext cx="1674484" cy="115539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942738"/>
            <a:ext cx="8277337" cy="7126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551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Específicos:</a:t>
            </a:r>
          </a:p>
          <a:p>
            <a:pPr algn="l">
              <a:lnSpc>
                <a:spcPts val="2883"/>
              </a:lnSpc>
            </a:pPr>
          </a:p>
          <a:p>
            <a:pPr algn="l">
              <a:lnSpc>
                <a:spcPts val="2431"/>
              </a:lnSpc>
            </a:pPr>
          </a:p>
          <a:p>
            <a:pPr algn="l" marL="464543" indent="-232272" lvl="1">
              <a:lnSpc>
                <a:spcPts val="2431"/>
              </a:lnSpc>
              <a:buFont typeface="Arial"/>
              <a:buChar char="•"/>
            </a:pPr>
            <a:r>
              <a:rPr lang="en-US" b="true" sz="215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Identificar y analizar</a:t>
            </a:r>
            <a:r>
              <a:rPr lang="en-US" sz="21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los requerimientos funcionales y no funcionales necesarios para la automatización del registro de visitas.</a:t>
            </a:r>
          </a:p>
          <a:p>
            <a:pPr algn="l">
              <a:lnSpc>
                <a:spcPts val="2431"/>
              </a:lnSpc>
            </a:pPr>
          </a:p>
          <a:p>
            <a:pPr algn="l" marL="464543" indent="-232272" lvl="1">
              <a:lnSpc>
                <a:spcPts val="2431"/>
              </a:lnSpc>
              <a:buFont typeface="Arial"/>
              <a:buChar char="•"/>
            </a:pPr>
            <a:r>
              <a:rPr lang="en-US" b="true" sz="215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Diseñar</a:t>
            </a:r>
            <a:r>
              <a:rPr lang="en-US" sz="21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el modelo de datos y la arquitectura general de la solució</a:t>
            </a:r>
            <a:r>
              <a:rPr lang="en-US" sz="21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 que soporte el registro y consulta de información.</a:t>
            </a:r>
          </a:p>
          <a:p>
            <a:pPr algn="l">
              <a:lnSpc>
                <a:spcPts val="2431"/>
              </a:lnSpc>
            </a:pPr>
          </a:p>
          <a:p>
            <a:pPr algn="l" marL="464543" indent="-232272" lvl="1">
              <a:lnSpc>
                <a:spcPts val="2431"/>
              </a:lnSpc>
              <a:buFont typeface="Arial"/>
              <a:buChar char="•"/>
            </a:pPr>
            <a:r>
              <a:rPr lang="en-US" b="true" sz="215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Definir</a:t>
            </a:r>
            <a:r>
              <a:rPr lang="en-US" sz="21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los módulos principales del sistema (autenticación, lectura QR, reportes, gestión de usuarios) y su integración dentro del proyecto.</a:t>
            </a:r>
          </a:p>
          <a:p>
            <a:pPr algn="l">
              <a:lnSpc>
                <a:spcPts val="2431"/>
              </a:lnSpc>
            </a:pPr>
          </a:p>
          <a:p>
            <a:pPr algn="l" marL="464543" indent="-232272" lvl="1">
              <a:lnSpc>
                <a:spcPts val="2431"/>
              </a:lnSpc>
              <a:buFont typeface="Arial"/>
              <a:buChar char="•"/>
            </a:pPr>
            <a:r>
              <a:rPr lang="en-US" b="true" sz="215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</a:t>
            </a:r>
            <a:r>
              <a:rPr lang="en-US" b="true" sz="215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eccionar y justificar</a:t>
            </a:r>
            <a:r>
              <a:rPr lang="en-US" sz="21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las tecnologías de software y hardware más adecuadas para la implementación del prototipo.</a:t>
            </a:r>
          </a:p>
          <a:p>
            <a:pPr algn="l">
              <a:lnSpc>
                <a:spcPts val="2431"/>
              </a:lnSpc>
            </a:pPr>
          </a:p>
          <a:p>
            <a:pPr algn="l" marL="464543" indent="-232272" lvl="1">
              <a:lnSpc>
                <a:spcPts val="2431"/>
              </a:lnSpc>
              <a:buFont typeface="Arial"/>
              <a:buChar char="•"/>
            </a:pPr>
            <a:r>
              <a:rPr lang="en-US" b="true" sz="215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Validar</a:t>
            </a:r>
            <a:r>
              <a:rPr lang="en-US" sz="21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los entregables del proyecto a través de pruebas técnicas y retroalimentación de los usuarios involucrados.</a:t>
            </a:r>
          </a:p>
          <a:p>
            <a:pPr algn="l">
              <a:lnSpc>
                <a:spcPts val="2431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3344" r="-341" b="-6334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3344" r="-341" b="-63344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18878" y="-2962005"/>
            <a:ext cx="5237988" cy="3990705"/>
            <a:chOff x="0" y="0"/>
            <a:chExt cx="812800" cy="6192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19254"/>
            </a:xfrm>
            <a:custGeom>
              <a:avLst/>
              <a:gdLst/>
              <a:ahLst/>
              <a:cxnLst/>
              <a:rect r="r" b="b" t="t" l="l"/>
              <a:pathLst>
                <a:path h="619254" w="812800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CA4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344" r="-341" b="-6334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3344" r="-341" b="-6334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00408" y="6720681"/>
            <a:ext cx="2739537" cy="2390246"/>
          </a:xfrm>
          <a:custGeom>
            <a:avLst/>
            <a:gdLst/>
            <a:ahLst/>
            <a:cxnLst/>
            <a:rect r="r" b="b" t="t" l="l"/>
            <a:pathLst>
              <a:path h="2390246" w="2739537">
                <a:moveTo>
                  <a:pt x="0" y="0"/>
                </a:moveTo>
                <a:lnTo>
                  <a:pt x="2739537" y="0"/>
                </a:lnTo>
                <a:lnTo>
                  <a:pt x="2739537" y="2390245"/>
                </a:lnTo>
                <a:lnTo>
                  <a:pt x="0" y="2390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68772" y="1221472"/>
            <a:ext cx="6674957" cy="98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Alcances y limitaciones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979351" y="2210167"/>
            <a:ext cx="2559518" cy="2501929"/>
          </a:xfrm>
          <a:custGeom>
            <a:avLst/>
            <a:gdLst/>
            <a:ahLst/>
            <a:cxnLst/>
            <a:rect r="r" b="b" t="t" l="l"/>
            <a:pathLst>
              <a:path h="2501929" w="2559518">
                <a:moveTo>
                  <a:pt x="0" y="0"/>
                </a:moveTo>
                <a:lnTo>
                  <a:pt x="2559518" y="0"/>
                </a:lnTo>
                <a:lnTo>
                  <a:pt x="2559518" y="2501929"/>
                </a:lnTo>
                <a:lnTo>
                  <a:pt x="0" y="2501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89472" y="2521297"/>
            <a:ext cx="4340635" cy="34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40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Alcance del Proyecto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61946" y="5162550"/>
            <a:ext cx="4340635" cy="34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40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Limitaciones del Proyecto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3649" y="3177687"/>
            <a:ext cx="6380769" cy="324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204" indent="-227602" lvl="1">
              <a:lnSpc>
                <a:spcPts val="2382"/>
              </a:lnSpc>
              <a:buFont typeface="Arial"/>
              <a:buChar char="•"/>
            </a:pPr>
            <a:r>
              <a:rPr lang="en-US" sz="21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Automatiza el registro de visitas usando QR del carnet.</a:t>
            </a:r>
          </a:p>
          <a:p>
            <a:pPr algn="l">
              <a:lnSpc>
                <a:spcPts val="2382"/>
              </a:lnSpc>
            </a:pPr>
          </a:p>
          <a:p>
            <a:pPr algn="l" marL="455204" indent="-227602" lvl="1">
              <a:lnSpc>
                <a:spcPts val="2382"/>
              </a:lnSpc>
              <a:buFont typeface="Arial"/>
              <a:buChar char="•"/>
            </a:pPr>
            <a:r>
              <a:rPr lang="en-US" sz="21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Registra ingreso y salida con almacenamiento en base de datos.</a:t>
            </a:r>
          </a:p>
          <a:p>
            <a:pPr algn="l">
              <a:lnSpc>
                <a:spcPts val="2382"/>
              </a:lnSpc>
            </a:pPr>
          </a:p>
          <a:p>
            <a:pPr algn="l" marL="455204" indent="-227602" lvl="1">
              <a:lnSpc>
                <a:spcPts val="2382"/>
              </a:lnSpc>
              <a:buFont typeface="Arial"/>
              <a:buChar char="•"/>
            </a:pPr>
            <a:r>
              <a:rPr lang="en-US" sz="21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Mejora la trazabilidad, reduce errores y ordena el flujo de acceso.</a:t>
            </a:r>
          </a:p>
          <a:p>
            <a:pPr algn="l">
              <a:lnSpc>
                <a:spcPts val="2382"/>
              </a:lnSpc>
            </a:pPr>
          </a:p>
          <a:p>
            <a:pPr algn="l" marL="455204" indent="-227602" lvl="1">
              <a:lnSpc>
                <a:spcPts val="2382"/>
              </a:lnSpc>
              <a:buFont typeface="Arial"/>
              <a:buChar char="•"/>
            </a:pPr>
            <a:r>
              <a:rPr lang="en-US" sz="21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Incluye validación básica y control de roles.</a:t>
            </a:r>
          </a:p>
          <a:p>
            <a:pPr algn="l">
              <a:lnSpc>
                <a:spcPts val="238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548967" y="5944887"/>
            <a:ext cx="6380769" cy="2657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204" indent="-227602" lvl="1">
              <a:lnSpc>
                <a:spcPts val="2382"/>
              </a:lnSpc>
              <a:buFont typeface="Arial"/>
              <a:buChar char="•"/>
            </a:pPr>
            <a:r>
              <a:rPr lang="en-US" sz="21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QR solo obtiene el RUT, por lo que el resto de los datos deben ingresarse manualmente.</a:t>
            </a:r>
          </a:p>
          <a:p>
            <a:pPr algn="l">
              <a:lnSpc>
                <a:spcPts val="2382"/>
              </a:lnSpc>
            </a:pPr>
          </a:p>
          <a:p>
            <a:pPr algn="l" marL="455204" indent="-227602" lvl="1">
              <a:lnSpc>
                <a:spcPts val="2382"/>
              </a:lnSpc>
              <a:buFont typeface="Arial"/>
              <a:buChar char="•"/>
            </a:pPr>
            <a:r>
              <a:rPr lang="en-US" sz="21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Dependencia tecnológica del lector y PC.</a:t>
            </a:r>
          </a:p>
          <a:p>
            <a:pPr algn="l">
              <a:lnSpc>
                <a:spcPts val="2382"/>
              </a:lnSpc>
            </a:pPr>
          </a:p>
          <a:p>
            <a:pPr algn="l" marL="455204" indent="-227602" lvl="1">
              <a:lnSpc>
                <a:spcPts val="2382"/>
              </a:lnSpc>
              <a:buFont typeface="Arial"/>
              <a:buChar char="•"/>
            </a:pPr>
            <a:r>
              <a:rPr lang="en-US" sz="21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Algunos guardias tienen poca experiencia tecnológica.</a:t>
            </a:r>
          </a:p>
          <a:p>
            <a:pPr algn="l">
              <a:lnSpc>
                <a:spcPts val="238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693" y="8381029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8320" y="2458538"/>
            <a:ext cx="811785" cy="608839"/>
          </a:xfrm>
          <a:custGeom>
            <a:avLst/>
            <a:gdLst/>
            <a:ahLst/>
            <a:cxnLst/>
            <a:rect r="r" b="b" t="t" l="l"/>
            <a:pathLst>
              <a:path h="608839" w="811785">
                <a:moveTo>
                  <a:pt x="0" y="0"/>
                </a:moveTo>
                <a:lnTo>
                  <a:pt x="811785" y="0"/>
                </a:lnTo>
                <a:lnTo>
                  <a:pt x="811785" y="608838"/>
                </a:lnTo>
                <a:lnTo>
                  <a:pt x="0" y="608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9230" y="4071282"/>
            <a:ext cx="960518" cy="737197"/>
          </a:xfrm>
          <a:custGeom>
            <a:avLst/>
            <a:gdLst/>
            <a:ahLst/>
            <a:cxnLst/>
            <a:rect r="r" b="b" t="t" l="l"/>
            <a:pathLst>
              <a:path h="737197" w="960518">
                <a:moveTo>
                  <a:pt x="0" y="0"/>
                </a:moveTo>
                <a:lnTo>
                  <a:pt x="960518" y="0"/>
                </a:lnTo>
                <a:lnTo>
                  <a:pt x="960518" y="737197"/>
                </a:lnTo>
                <a:lnTo>
                  <a:pt x="0" y="73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87829" y="2458538"/>
            <a:ext cx="661538" cy="668221"/>
          </a:xfrm>
          <a:custGeom>
            <a:avLst/>
            <a:gdLst/>
            <a:ahLst/>
            <a:cxnLst/>
            <a:rect r="r" b="b" t="t" l="l"/>
            <a:pathLst>
              <a:path h="668221" w="661538">
                <a:moveTo>
                  <a:pt x="0" y="0"/>
                </a:moveTo>
                <a:lnTo>
                  <a:pt x="661538" y="0"/>
                </a:lnTo>
                <a:lnTo>
                  <a:pt x="661538" y="668220"/>
                </a:lnTo>
                <a:lnTo>
                  <a:pt x="0" y="668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07957" y="3763710"/>
            <a:ext cx="759743" cy="676171"/>
          </a:xfrm>
          <a:custGeom>
            <a:avLst/>
            <a:gdLst/>
            <a:ahLst/>
            <a:cxnLst/>
            <a:rect r="r" b="b" t="t" l="l"/>
            <a:pathLst>
              <a:path h="676171" w="759743">
                <a:moveTo>
                  <a:pt x="0" y="0"/>
                </a:moveTo>
                <a:lnTo>
                  <a:pt x="759743" y="0"/>
                </a:lnTo>
                <a:lnTo>
                  <a:pt x="759743" y="676171"/>
                </a:lnTo>
                <a:lnTo>
                  <a:pt x="0" y="6761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16318" y="3483444"/>
            <a:ext cx="3684396" cy="3191608"/>
          </a:xfrm>
          <a:custGeom>
            <a:avLst/>
            <a:gdLst/>
            <a:ahLst/>
            <a:cxnLst/>
            <a:rect r="r" b="b" t="t" l="l"/>
            <a:pathLst>
              <a:path h="3191608" w="3684396">
                <a:moveTo>
                  <a:pt x="0" y="0"/>
                </a:moveTo>
                <a:lnTo>
                  <a:pt x="3684396" y="0"/>
                </a:lnTo>
                <a:lnTo>
                  <a:pt x="3684396" y="3191607"/>
                </a:lnTo>
                <a:lnTo>
                  <a:pt x="0" y="31916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83750" y="1419466"/>
            <a:ext cx="3320500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Factibilidad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4389" y="6777420"/>
            <a:ext cx="6715636" cy="240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27" indent="-205114" lvl="1">
              <a:lnSpc>
                <a:spcPts val="2147"/>
              </a:lnSpc>
              <a:buFont typeface="Arial"/>
              <a:buChar char="•"/>
            </a:pPr>
            <a:r>
              <a:rPr lang="en-US" b="true" sz="1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del tiempo →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riesgo de retrasos si no se cumplen los sprints.</a:t>
            </a:r>
          </a:p>
          <a:p>
            <a:pPr algn="l">
              <a:lnSpc>
                <a:spcPts val="2147"/>
              </a:lnSpc>
            </a:pPr>
          </a:p>
          <a:p>
            <a:pPr algn="l" marL="410227" indent="-205114" lvl="1">
              <a:lnSpc>
                <a:spcPts val="2147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1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Problemas técnicos →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errores en la conexión con la BD o lectura de QR.</a:t>
            </a:r>
          </a:p>
          <a:p>
            <a:pPr algn="l">
              <a:lnSpc>
                <a:spcPts val="2147"/>
              </a:lnSpc>
            </a:pPr>
          </a:p>
          <a:p>
            <a:pPr algn="l" marL="410227" indent="-205114" lvl="1">
              <a:lnSpc>
                <a:spcPts val="2147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1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Comunicación → 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falta de claridad en requerimientos o retroalimentación.</a:t>
            </a:r>
          </a:p>
          <a:p>
            <a:pPr algn="l">
              <a:lnSpc>
                <a:spcPts val="214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203168" y="2417686"/>
            <a:ext cx="4340635" cy="214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025" indent="-206012" lvl="1">
              <a:lnSpc>
                <a:spcPts val="2156"/>
              </a:lnSpc>
              <a:buFont typeface="Arial"/>
              <a:buChar char="•"/>
            </a:pPr>
            <a:r>
              <a:rPr lang="en-US" b="true" sz="19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Tiempo</a:t>
            </a:r>
          </a:p>
          <a:p>
            <a:pPr algn="l">
              <a:lnSpc>
                <a:spcPts val="2156"/>
              </a:lnSpc>
            </a:pPr>
          </a:p>
          <a:p>
            <a:pPr algn="l" marL="412025" indent="-206012" lvl="1">
              <a:lnSpc>
                <a:spcPts val="2156"/>
              </a:lnSpc>
              <a:buFont typeface="Arial"/>
              <a:buChar char="•"/>
            </a:pPr>
            <a:r>
              <a:rPr lang="en-US" b="true" sz="19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Recursos académicos</a:t>
            </a:r>
          </a:p>
          <a:p>
            <a:pPr algn="l">
              <a:lnSpc>
                <a:spcPts val="2156"/>
              </a:lnSpc>
            </a:pPr>
          </a:p>
          <a:p>
            <a:pPr algn="l" marL="412025" indent="-206012" lvl="1">
              <a:lnSpc>
                <a:spcPts val="2156"/>
              </a:lnSpc>
              <a:buFont typeface="Arial"/>
              <a:buChar char="•"/>
            </a:pPr>
            <a:r>
              <a:rPr lang="en-US" b="true" sz="19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Tecnología</a:t>
            </a:r>
          </a:p>
          <a:p>
            <a:pPr algn="l">
              <a:lnSpc>
                <a:spcPts val="2156"/>
              </a:lnSpc>
            </a:pPr>
          </a:p>
          <a:p>
            <a:pPr algn="l" marL="412025" indent="-206012" lvl="1">
              <a:lnSpc>
                <a:spcPts val="2156"/>
              </a:lnSpc>
              <a:buFont typeface="Arial"/>
              <a:buChar char="•"/>
            </a:pPr>
            <a:r>
              <a:rPr lang="en-US" b="true" sz="19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Apoyo externo</a:t>
            </a:r>
          </a:p>
          <a:p>
            <a:pPr algn="l">
              <a:lnSpc>
                <a:spcPts val="215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54389" y="5578032"/>
            <a:ext cx="6389957" cy="60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5"/>
              </a:lnSpc>
            </a:pPr>
            <a:r>
              <a:rPr lang="en-US" sz="42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Posibles dificultades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63344" r="-341" b="-6334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63344" r="-341" b="-63344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2001" y="8545277"/>
            <a:ext cx="21061385" cy="11188861"/>
          </a:xfrm>
          <a:custGeom>
            <a:avLst/>
            <a:gdLst/>
            <a:ahLst/>
            <a:cxnLst/>
            <a:rect r="r" b="b" t="t" l="l"/>
            <a:pathLst>
              <a:path h="11188861" w="21061385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64372"/>
            <a:ext cx="18288000" cy="1136978"/>
            <a:chOff x="0" y="0"/>
            <a:chExt cx="4816593" cy="2994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99451"/>
            </a:xfrm>
            <a:custGeom>
              <a:avLst/>
              <a:gdLst/>
              <a:ahLst/>
              <a:cxnLst/>
              <a:rect r="r" b="b" t="t" l="l"/>
              <a:pathLst>
                <a:path h="299451" w="481659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EFB5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286304" y="1447707"/>
            <a:ext cx="5715392" cy="83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67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529749" y="2293528"/>
            <a:ext cx="5092349" cy="4718293"/>
            <a:chOff x="0" y="0"/>
            <a:chExt cx="6789799" cy="62910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89799" cy="6291057"/>
            </a:xfrm>
            <a:custGeom>
              <a:avLst/>
              <a:gdLst/>
              <a:ahLst/>
              <a:cxnLst/>
              <a:rect r="r" b="b" t="t" l="l"/>
              <a:pathLst>
                <a:path h="6291057" w="6789799">
                  <a:moveTo>
                    <a:pt x="0" y="0"/>
                  </a:moveTo>
                  <a:lnTo>
                    <a:pt x="6789799" y="0"/>
                  </a:lnTo>
                  <a:lnTo>
                    <a:pt x="6789799" y="6291057"/>
                  </a:lnTo>
                  <a:lnTo>
                    <a:pt x="0" y="6291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1000"/>
              </a:blip>
              <a:stretch>
                <a:fillRect l="0" t="-20695" r="0" b="-20695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780011" y="140524"/>
              <a:ext cx="5229777" cy="5863589"/>
              <a:chOff x="0" y="0"/>
              <a:chExt cx="1439600" cy="161406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39600" cy="1614069"/>
              </a:xfrm>
              <a:custGeom>
                <a:avLst/>
                <a:gdLst/>
                <a:ahLst/>
                <a:cxnLst/>
                <a:rect r="r" b="b" t="t" l="l"/>
                <a:pathLst>
                  <a:path h="1614069" w="1439600">
                    <a:moveTo>
                      <a:pt x="72236" y="0"/>
                    </a:moveTo>
                    <a:lnTo>
                      <a:pt x="1367364" y="0"/>
                    </a:lnTo>
                    <a:cubicBezTo>
                      <a:pt x="1386522" y="0"/>
                      <a:pt x="1404896" y="7611"/>
                      <a:pt x="1418442" y="21157"/>
                    </a:cubicBezTo>
                    <a:cubicBezTo>
                      <a:pt x="1431989" y="34704"/>
                      <a:pt x="1439600" y="53077"/>
                      <a:pt x="1439600" y="72236"/>
                    </a:cubicBezTo>
                    <a:lnTo>
                      <a:pt x="1439600" y="1541833"/>
                    </a:lnTo>
                    <a:cubicBezTo>
                      <a:pt x="1439600" y="1560991"/>
                      <a:pt x="1431989" y="1579365"/>
                      <a:pt x="1418442" y="1592912"/>
                    </a:cubicBezTo>
                    <a:cubicBezTo>
                      <a:pt x="1404896" y="1606458"/>
                      <a:pt x="1386522" y="1614069"/>
                      <a:pt x="1367364" y="1614069"/>
                    </a:cubicBezTo>
                    <a:lnTo>
                      <a:pt x="72236" y="1614069"/>
                    </a:lnTo>
                    <a:cubicBezTo>
                      <a:pt x="53077" y="1614069"/>
                      <a:pt x="34704" y="1606458"/>
                      <a:pt x="21157" y="1592912"/>
                    </a:cubicBezTo>
                    <a:cubicBezTo>
                      <a:pt x="7611" y="1579365"/>
                      <a:pt x="0" y="1560991"/>
                      <a:pt x="0" y="1541833"/>
                    </a:cubicBezTo>
                    <a:lnTo>
                      <a:pt x="0" y="72236"/>
                    </a:lnTo>
                    <a:cubicBezTo>
                      <a:pt x="0" y="53077"/>
                      <a:pt x="7611" y="34704"/>
                      <a:pt x="21157" y="21157"/>
                    </a:cubicBezTo>
                    <a:cubicBezTo>
                      <a:pt x="34704" y="7611"/>
                      <a:pt x="53077" y="0"/>
                      <a:pt x="7223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439600" cy="16521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061242" y="835958"/>
              <a:ext cx="4667314" cy="4263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5"/>
                </a:lnSpc>
              </a:pPr>
              <a:r>
                <a:rPr lang="en-US" sz="1872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Eventos Scrum</a:t>
              </a:r>
            </a:p>
            <a:p>
              <a:pPr algn="l">
                <a:lnSpc>
                  <a:spcPts val="1663"/>
                </a:lnSpc>
              </a:pPr>
            </a:p>
            <a:p>
              <a:pPr algn="l">
                <a:lnSpc>
                  <a:spcPts val="1663"/>
                </a:lnSpc>
              </a:pPr>
            </a:p>
            <a:p>
              <a:pPr algn="l">
                <a:lnSpc>
                  <a:spcPts val="1889"/>
                </a:lnSpc>
              </a:pPr>
            </a:p>
            <a:p>
              <a:pPr algn="l" marL="361062" indent="-180531" lvl="1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Planning</a:t>
              </a:r>
            </a:p>
            <a:p>
              <a:pPr algn="l">
                <a:lnSpc>
                  <a:spcPts val="1889"/>
                </a:lnSpc>
              </a:pPr>
            </a:p>
            <a:p>
              <a:pPr algn="l" marL="361062" indent="-180531" lvl="1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Daily Scrum</a:t>
              </a:r>
            </a:p>
            <a:p>
              <a:pPr algn="l">
                <a:lnSpc>
                  <a:spcPts val="1889"/>
                </a:lnSpc>
              </a:pPr>
            </a:p>
            <a:p>
              <a:pPr algn="l" marL="361062" indent="-180531" lvl="1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Review</a:t>
              </a:r>
            </a:p>
            <a:p>
              <a:pPr algn="l">
                <a:lnSpc>
                  <a:spcPts val="1889"/>
                </a:lnSpc>
              </a:pPr>
            </a:p>
            <a:p>
              <a:pPr algn="l" marL="361062" indent="-180531" lvl="1">
                <a:lnSpc>
                  <a:spcPts val="1889"/>
                </a:lnSpc>
                <a:buFont typeface="Arial"/>
                <a:buChar char="•"/>
              </a:pPr>
              <a:r>
                <a:rPr lang="en-US" sz="167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Retrospective</a:t>
              </a:r>
            </a:p>
            <a:p>
              <a:pPr algn="l">
                <a:lnSpc>
                  <a:spcPts val="1663"/>
                </a:lnSpc>
              </a:pPr>
            </a:p>
            <a:p>
              <a:pPr algn="l">
                <a:lnSpc>
                  <a:spcPts val="1663"/>
                </a:lnSpc>
              </a:pPr>
            </a:p>
            <a:p>
              <a:pPr algn="ctr">
                <a:lnSpc>
                  <a:spcPts val="143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122203" y="3088300"/>
            <a:ext cx="2043594" cy="525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4300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Scrum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37962" y="2647419"/>
            <a:ext cx="4710402" cy="4364402"/>
            <a:chOff x="0" y="0"/>
            <a:chExt cx="6280537" cy="5819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80537" cy="5819203"/>
            </a:xfrm>
            <a:custGeom>
              <a:avLst/>
              <a:gdLst/>
              <a:ahLst/>
              <a:cxnLst/>
              <a:rect r="r" b="b" t="t" l="l"/>
              <a:pathLst>
                <a:path h="5819203" w="6280537">
                  <a:moveTo>
                    <a:pt x="0" y="0"/>
                  </a:moveTo>
                  <a:lnTo>
                    <a:pt x="6280537" y="0"/>
                  </a:lnTo>
                  <a:lnTo>
                    <a:pt x="6280537" y="5819203"/>
                  </a:lnTo>
                  <a:lnTo>
                    <a:pt x="0" y="5819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1000"/>
              </a:blip>
              <a:stretch>
                <a:fillRect l="0" t="-20695" r="0" b="-20695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721507" y="129984"/>
              <a:ext cx="4837523" cy="5423796"/>
              <a:chOff x="0" y="0"/>
              <a:chExt cx="1439600" cy="161406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39600" cy="1614069"/>
              </a:xfrm>
              <a:custGeom>
                <a:avLst/>
                <a:gdLst/>
                <a:ahLst/>
                <a:cxnLst/>
                <a:rect r="r" b="b" t="t" l="l"/>
                <a:pathLst>
                  <a:path h="1614069" w="1439600">
                    <a:moveTo>
                      <a:pt x="72236" y="0"/>
                    </a:moveTo>
                    <a:lnTo>
                      <a:pt x="1367364" y="0"/>
                    </a:lnTo>
                    <a:cubicBezTo>
                      <a:pt x="1386522" y="0"/>
                      <a:pt x="1404896" y="7611"/>
                      <a:pt x="1418442" y="21157"/>
                    </a:cubicBezTo>
                    <a:cubicBezTo>
                      <a:pt x="1431989" y="34704"/>
                      <a:pt x="1439600" y="53077"/>
                      <a:pt x="1439600" y="72236"/>
                    </a:cubicBezTo>
                    <a:lnTo>
                      <a:pt x="1439600" y="1541833"/>
                    </a:lnTo>
                    <a:cubicBezTo>
                      <a:pt x="1439600" y="1560991"/>
                      <a:pt x="1431989" y="1579365"/>
                      <a:pt x="1418442" y="1592912"/>
                    </a:cubicBezTo>
                    <a:cubicBezTo>
                      <a:pt x="1404896" y="1606458"/>
                      <a:pt x="1386522" y="1614069"/>
                      <a:pt x="1367364" y="1614069"/>
                    </a:cubicBezTo>
                    <a:lnTo>
                      <a:pt x="72236" y="1614069"/>
                    </a:lnTo>
                    <a:cubicBezTo>
                      <a:pt x="53077" y="1614069"/>
                      <a:pt x="34704" y="1606458"/>
                      <a:pt x="21157" y="1592912"/>
                    </a:cubicBezTo>
                    <a:cubicBezTo>
                      <a:pt x="7611" y="1579365"/>
                      <a:pt x="0" y="1560991"/>
                      <a:pt x="0" y="1541833"/>
                    </a:cubicBezTo>
                    <a:lnTo>
                      <a:pt x="0" y="72236"/>
                    </a:lnTo>
                    <a:cubicBezTo>
                      <a:pt x="0" y="53077"/>
                      <a:pt x="7611" y="34704"/>
                      <a:pt x="21157" y="21157"/>
                    </a:cubicBezTo>
                    <a:cubicBezTo>
                      <a:pt x="34704" y="7611"/>
                      <a:pt x="53077" y="0"/>
                      <a:pt x="7223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1439600" cy="165216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981645" y="773973"/>
              <a:ext cx="4317247" cy="3691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3"/>
                </a:lnSpc>
              </a:pPr>
              <a:r>
                <a:rPr lang="en-US" sz="1861" b="tru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Artefactos generados</a:t>
              </a:r>
            </a:p>
            <a:p>
              <a:pPr algn="l">
                <a:lnSpc>
                  <a:spcPts val="1538"/>
                </a:lnSpc>
              </a:pPr>
            </a:p>
            <a:p>
              <a:pPr algn="l">
                <a:lnSpc>
                  <a:spcPts val="1538"/>
                </a:lnSpc>
              </a:pPr>
            </a:p>
            <a:p>
              <a:pPr algn="l">
                <a:lnSpc>
                  <a:spcPts val="1538"/>
                </a:lnSpc>
              </a:pPr>
            </a:p>
            <a:p>
              <a:pPr algn="l" marL="361417" indent="-180708" lvl="1">
                <a:lnSpc>
                  <a:spcPts val="1891"/>
                </a:lnSpc>
                <a:buFont typeface="Arial"/>
                <a:buChar char="•"/>
              </a:pPr>
              <a:r>
                <a:rPr lang="en-US" sz="167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 Backlog</a:t>
              </a:r>
            </a:p>
            <a:p>
              <a:pPr algn="l">
                <a:lnSpc>
                  <a:spcPts val="1891"/>
                </a:lnSpc>
              </a:pPr>
            </a:p>
            <a:p>
              <a:pPr algn="l" marL="361417" indent="-180708" lvl="1">
                <a:lnSpc>
                  <a:spcPts val="1891"/>
                </a:lnSpc>
                <a:buFont typeface="Arial"/>
                <a:buChar char="•"/>
              </a:pPr>
              <a:r>
                <a:rPr lang="en-US" sz="167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Backlog </a:t>
              </a:r>
            </a:p>
            <a:p>
              <a:pPr algn="l">
                <a:lnSpc>
                  <a:spcPts val="1891"/>
                </a:lnSpc>
              </a:pPr>
            </a:p>
            <a:p>
              <a:pPr algn="l" marL="361417" indent="-180708" lvl="1">
                <a:lnSpc>
                  <a:spcPts val="1891"/>
                </a:lnSpc>
                <a:buFont typeface="Arial"/>
                <a:buChar char="•"/>
              </a:pPr>
              <a:r>
                <a:rPr lang="en-US" sz="167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Incrementos </a:t>
              </a:r>
            </a:p>
            <a:p>
              <a:pPr algn="l">
                <a:lnSpc>
                  <a:spcPts val="1538"/>
                </a:lnSpc>
              </a:pPr>
            </a:p>
            <a:p>
              <a:pPr algn="l">
                <a:lnSpc>
                  <a:spcPts val="1538"/>
                </a:lnSpc>
              </a:pPr>
            </a:p>
            <a:p>
              <a:pPr algn="l">
                <a:lnSpc>
                  <a:spcPts val="1538"/>
                </a:lnSpc>
              </a:pPr>
            </a:p>
            <a:p>
              <a:pPr algn="ctr">
                <a:lnSpc>
                  <a:spcPts val="132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744607" y="7199722"/>
            <a:ext cx="1541697" cy="1603847"/>
          </a:xfrm>
          <a:custGeom>
            <a:avLst/>
            <a:gdLst/>
            <a:ahLst/>
            <a:cxnLst/>
            <a:rect r="r" b="b" t="t" l="l"/>
            <a:pathLst>
              <a:path h="1603847" w="1541697">
                <a:moveTo>
                  <a:pt x="0" y="0"/>
                </a:moveTo>
                <a:lnTo>
                  <a:pt x="1541697" y="0"/>
                </a:lnTo>
                <a:lnTo>
                  <a:pt x="1541697" y="1603846"/>
                </a:lnTo>
                <a:lnTo>
                  <a:pt x="0" y="1603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373151" y="5782980"/>
            <a:ext cx="1541697" cy="1603847"/>
          </a:xfrm>
          <a:custGeom>
            <a:avLst/>
            <a:gdLst/>
            <a:ahLst/>
            <a:cxnLst/>
            <a:rect r="r" b="b" t="t" l="l"/>
            <a:pathLst>
              <a:path h="1603847" w="1541697">
                <a:moveTo>
                  <a:pt x="0" y="0"/>
                </a:moveTo>
                <a:lnTo>
                  <a:pt x="1541698" y="0"/>
                </a:lnTo>
                <a:lnTo>
                  <a:pt x="1541698" y="1603847"/>
                </a:lnTo>
                <a:lnTo>
                  <a:pt x="0" y="1603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29749" y="7191496"/>
            <a:ext cx="1541697" cy="1603847"/>
          </a:xfrm>
          <a:custGeom>
            <a:avLst/>
            <a:gdLst/>
            <a:ahLst/>
            <a:cxnLst/>
            <a:rect r="r" b="b" t="t" l="l"/>
            <a:pathLst>
              <a:path h="1603847" w="1541697">
                <a:moveTo>
                  <a:pt x="0" y="0"/>
                </a:moveTo>
                <a:lnTo>
                  <a:pt x="1541697" y="0"/>
                </a:lnTo>
                <a:lnTo>
                  <a:pt x="1541697" y="1603847"/>
                </a:lnTo>
                <a:lnTo>
                  <a:pt x="0" y="1603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093163" y="8908343"/>
            <a:ext cx="28163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Scrum master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12995" y="7642519"/>
            <a:ext cx="30620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Product Owner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75005" y="8934767"/>
            <a:ext cx="306201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Developers 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254927" y="-119966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3344" r="-341" b="-63344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259110" y="123990"/>
            <a:ext cx="4886942" cy="1224108"/>
          </a:xfrm>
          <a:custGeom>
            <a:avLst/>
            <a:gdLst/>
            <a:ahLst/>
            <a:cxnLst/>
            <a:rect r="r" b="b" t="t" l="l"/>
            <a:pathLst>
              <a:path h="1224108" w="4886942">
                <a:moveTo>
                  <a:pt x="0" y="0"/>
                </a:moveTo>
                <a:lnTo>
                  <a:pt x="4886942" y="0"/>
                </a:lnTo>
                <a:lnTo>
                  <a:pt x="4886942" y="1224108"/>
                </a:lnTo>
                <a:lnTo>
                  <a:pt x="0" y="1224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26783" y="-181819"/>
            <a:ext cx="4147251" cy="1835726"/>
          </a:xfrm>
          <a:custGeom>
            <a:avLst/>
            <a:gdLst/>
            <a:ahLst/>
            <a:cxnLst/>
            <a:rect r="r" b="b" t="t" l="l"/>
            <a:pathLst>
              <a:path h="1835726" w="4147251">
                <a:moveTo>
                  <a:pt x="0" y="0"/>
                </a:moveTo>
                <a:lnTo>
                  <a:pt x="4147250" y="0"/>
                </a:lnTo>
                <a:lnTo>
                  <a:pt x="4147250" y="1835726"/>
                </a:lnTo>
                <a:lnTo>
                  <a:pt x="0" y="1835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3344" r="-341" b="-6334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DAG4oIcDXmc</dc:identifier>
  <dcterms:modified xsi:type="dcterms:W3CDTF">2011-08-01T06:04:30Z</dcterms:modified>
  <cp:revision>1</cp:revision>
  <dc:title>Copia de Presentación Proyecto gráficos Profesional Naranja </dc:title>
</cp:coreProperties>
</file>